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35"/>
  </p:notesMasterIdLst>
  <p:sldIdLst>
    <p:sldId id="313" r:id="rId5"/>
    <p:sldId id="364" r:id="rId6"/>
    <p:sldId id="300" r:id="rId7"/>
    <p:sldId id="386" r:id="rId8"/>
    <p:sldId id="387" r:id="rId9"/>
    <p:sldId id="365" r:id="rId10"/>
    <p:sldId id="366" r:id="rId11"/>
    <p:sldId id="368" r:id="rId12"/>
    <p:sldId id="381" r:id="rId13"/>
    <p:sldId id="367" r:id="rId14"/>
    <p:sldId id="378" r:id="rId15"/>
    <p:sldId id="383" r:id="rId16"/>
    <p:sldId id="395" r:id="rId17"/>
    <p:sldId id="299" r:id="rId18"/>
    <p:sldId id="374" r:id="rId19"/>
    <p:sldId id="388" r:id="rId20"/>
    <p:sldId id="375" r:id="rId21"/>
    <p:sldId id="389" r:id="rId22"/>
    <p:sldId id="376" r:id="rId23"/>
    <p:sldId id="371" r:id="rId24"/>
    <p:sldId id="390" r:id="rId25"/>
    <p:sldId id="269" r:id="rId26"/>
    <p:sldId id="341" r:id="rId27"/>
    <p:sldId id="392" r:id="rId28"/>
    <p:sldId id="382" r:id="rId29"/>
    <p:sldId id="379" r:id="rId30"/>
    <p:sldId id="394" r:id="rId31"/>
    <p:sldId id="357" r:id="rId32"/>
    <p:sldId id="393" r:id="rId33"/>
    <p:sldId id="396" r:id="rId34"/>
  </p:sldIdLst>
  <p:sldSz cx="9144000" cy="5143500" type="screen16x9"/>
  <p:notesSz cx="6858000" cy="9144000"/>
  <p:embeddedFontLst>
    <p:embeddedFont>
      <p:font typeface="Kanit" panose="020B0604020202020204" charset="-34"/>
      <p:regular r:id="rId36"/>
      <p:bold r:id="rId37"/>
      <p:italic r:id="rId38"/>
      <p:boldItalic r:id="rId39"/>
    </p:embeddedFont>
    <p:embeddedFont>
      <p:font typeface="Kanit SemiBold" panose="020B0604020202020204" charset="-34"/>
      <p:regular r:id="rId40"/>
      <p:bold r:id="rId41"/>
      <p:italic r:id="rId42"/>
      <p:boldItalic r:id="rId43"/>
    </p:embeddedFont>
    <p:embeddedFont>
      <p:font typeface="Work Sans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2D4F"/>
    <a:srgbClr val="8BC34A"/>
    <a:srgbClr val="F3F3F3"/>
    <a:srgbClr val="FF9966"/>
    <a:srgbClr val="FF6699"/>
    <a:srgbClr val="FFCCCC"/>
    <a:srgbClr val="8E2644"/>
    <a:srgbClr val="F5DBE2"/>
    <a:srgbClr val="FF9999"/>
    <a:srgbClr val="EDB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C1C52E-810B-41BD-A6F2-4133C689FBB6}">
  <a:tblStyle styleId="{24C1C52E-810B-41BD-A6F2-4133C689F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1301CA-065C-43E2-A6B4-D0E3E353F0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082" autoAdjust="0"/>
  </p:normalViewPr>
  <p:slideViewPr>
    <p:cSldViewPr snapToGrid="0">
      <p:cViewPr>
        <p:scale>
          <a:sx n="100" d="100"/>
          <a:sy n="100" d="100"/>
        </p:scale>
        <p:origin x="1392" y="8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ons\Downloads\Cuadro%20Competidores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lons\Downloads\Cuadro%20Competidores%20(1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ons\Desktop\Cuadro%20Competido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Hoja1!$AG$29</c:f>
              <c:strCache>
                <c:ptCount val="1"/>
                <c:pt idx="0">
                  <c:v>3 meses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Hoja1!$AF$30:$AF$34</c:f>
              <c:strCache>
                <c:ptCount val="5"/>
                <c:pt idx="0">
                  <c:v>Per.</c:v>
                </c:pt>
                <c:pt idx="1">
                  <c:v>Mant.</c:v>
                </c:pt>
                <c:pt idx="2">
                  <c:v>Seg.</c:v>
                </c:pt>
                <c:pt idx="3">
                  <c:v>Hard.</c:v>
                </c:pt>
                <c:pt idx="4">
                  <c:v>Total</c:v>
                </c:pt>
              </c:strCache>
            </c:strRef>
          </c:cat>
          <c:val>
            <c:numRef>
              <c:f>Hoja1!$AG$30:$AG$34</c:f>
              <c:numCache>
                <c:formatCode>#,##0\ "€"</c:formatCode>
                <c:ptCount val="5"/>
                <c:pt idx="0">
                  <c:v>47000</c:v>
                </c:pt>
                <c:pt idx="1">
                  <c:v>0</c:v>
                </c:pt>
                <c:pt idx="2">
                  <c:v>1500</c:v>
                </c:pt>
                <c:pt idx="3">
                  <c:v>30000</c:v>
                </c:pt>
                <c:pt idx="4">
                  <c:v>78500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56-4D11-AA2B-7121589C95A7}"/>
            </c:ext>
          </c:extLst>
        </c:ser>
        <c:ser>
          <c:idx val="1"/>
          <c:order val="1"/>
          <c:tx>
            <c:strRef>
              <c:f>Hoja1!$AH$29</c:f>
              <c:strCache>
                <c:ptCount val="1"/>
                <c:pt idx="0">
                  <c:v>1 año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/>
          </c:spPr>
          <c:invertIfNegative val="0"/>
          <c:cat>
            <c:strRef>
              <c:f>Hoja1!$AF$30:$AF$34</c:f>
              <c:strCache>
                <c:ptCount val="5"/>
                <c:pt idx="0">
                  <c:v>Per.</c:v>
                </c:pt>
                <c:pt idx="1">
                  <c:v>Mant.</c:v>
                </c:pt>
                <c:pt idx="2">
                  <c:v>Seg.</c:v>
                </c:pt>
                <c:pt idx="3">
                  <c:v>Hard.</c:v>
                </c:pt>
                <c:pt idx="4">
                  <c:v>Total</c:v>
                </c:pt>
              </c:strCache>
            </c:strRef>
          </c:cat>
          <c:val>
            <c:numRef>
              <c:f>Hoja1!$AH$30:$AH$34</c:f>
              <c:numCache>
                <c:formatCode>#,##0\ "€"</c:formatCode>
                <c:ptCount val="5"/>
                <c:pt idx="0">
                  <c:v>92000</c:v>
                </c:pt>
                <c:pt idx="1">
                  <c:v>13500</c:v>
                </c:pt>
                <c:pt idx="2">
                  <c:v>6000</c:v>
                </c:pt>
                <c:pt idx="3">
                  <c:v>30000</c:v>
                </c:pt>
                <c:pt idx="4">
                  <c:v>141500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56-4D11-AA2B-7121589C95A7}"/>
            </c:ext>
          </c:extLst>
        </c:ser>
        <c:ser>
          <c:idx val="2"/>
          <c:order val="2"/>
          <c:tx>
            <c:strRef>
              <c:f>Hoja1!$AI$29</c:f>
              <c:strCache>
                <c:ptCount val="1"/>
                <c:pt idx="0">
                  <c:v>2 años</c:v>
                </c:pt>
              </c:strCache>
            </c:strRef>
          </c:tx>
          <c:spPr>
            <a:solidFill>
              <a:srgbClr val="A92D4F"/>
            </a:solidFill>
            <a:ln>
              <a:noFill/>
            </a:ln>
            <a:effectLst/>
          </c:spPr>
          <c:invertIfNegative val="0"/>
          <c:cat>
            <c:strRef>
              <c:f>Hoja1!$AF$30:$AF$34</c:f>
              <c:strCache>
                <c:ptCount val="5"/>
                <c:pt idx="0">
                  <c:v>Per.</c:v>
                </c:pt>
                <c:pt idx="1">
                  <c:v>Mant.</c:v>
                </c:pt>
                <c:pt idx="2">
                  <c:v>Seg.</c:v>
                </c:pt>
                <c:pt idx="3">
                  <c:v>Hard.</c:v>
                </c:pt>
                <c:pt idx="4">
                  <c:v>Total</c:v>
                </c:pt>
              </c:strCache>
            </c:strRef>
          </c:cat>
          <c:val>
            <c:numRef>
              <c:f>Hoja1!$AI$30:$AI$34</c:f>
              <c:numCache>
                <c:formatCode>#,##0\ "€"</c:formatCode>
                <c:ptCount val="5"/>
                <c:pt idx="0">
                  <c:v>152000</c:v>
                </c:pt>
                <c:pt idx="1">
                  <c:v>27000</c:v>
                </c:pt>
                <c:pt idx="2">
                  <c:v>12000</c:v>
                </c:pt>
                <c:pt idx="3">
                  <c:v>30000</c:v>
                </c:pt>
                <c:pt idx="4">
                  <c:v>221000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56-4D11-AA2B-7121589C95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2756448"/>
        <c:axId val="752757888"/>
      </c:barChart>
      <c:catAx>
        <c:axId val="75275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2757888"/>
        <c:crosses val="autoZero"/>
        <c:auto val="1"/>
        <c:lblAlgn val="ctr"/>
        <c:lblOffset val="100"/>
        <c:noMultiLvlLbl val="0"/>
      </c:catAx>
      <c:valAx>
        <c:axId val="75275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k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2756448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solidFill>
            <a:srgbClr val="A92E4F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A92E4F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0596204121666"/>
          <c:y val="0.24414347784575177"/>
          <c:w val="0.88029614934736733"/>
          <c:h val="0.5194556462079003"/>
        </c:manualLayout>
      </c:layout>
      <c:lineChart>
        <c:grouping val="standard"/>
        <c:varyColors val="0"/>
        <c:ser>
          <c:idx val="0"/>
          <c:order val="0"/>
          <c:tx>
            <c:strRef>
              <c:f>'[Cuadro Competidores (1).xlsx]Hoja1'!$R$29</c:f>
              <c:strCache>
                <c:ptCount val="1"/>
                <c:pt idx="0">
                  <c:v>OPTIMISTA</c:v>
                </c:pt>
              </c:strCache>
            </c:strRef>
          </c:tx>
          <c:spPr>
            <a:ln w="101600">
              <a:solidFill>
                <a:srgbClr val="00B050"/>
              </a:solidFill>
            </a:ln>
          </c:spPr>
          <c:marker>
            <c:symbol val="none"/>
          </c:marker>
          <c:cat>
            <c:numRef>
              <c:f>'[Cuadro Competidores (1).xlsx]Hoja1'!$S$28:$AC$28</c:f>
              <c:numCache>
                <c:formatCode>General</c:formatCode>
                <c:ptCount val="11"/>
                <c:pt idx="0">
                  <c:v>14</c:v>
                </c:pt>
                <c:pt idx="2">
                  <c:v>16</c:v>
                </c:pt>
                <c:pt idx="4">
                  <c:v>18</c:v>
                </c:pt>
                <c:pt idx="6">
                  <c:v>20</c:v>
                </c:pt>
                <c:pt idx="8">
                  <c:v>22</c:v>
                </c:pt>
                <c:pt idx="10">
                  <c:v>24</c:v>
                </c:pt>
              </c:numCache>
            </c:numRef>
          </c:cat>
          <c:val>
            <c:numRef>
              <c:f>'[Cuadro Competidores (1).xlsx]Hoja1'!$S$29:$AC$29</c:f>
              <c:numCache>
                <c:formatCode>#,##0</c:formatCode>
                <c:ptCount val="11"/>
                <c:pt idx="0">
                  <c:v>669</c:v>
                </c:pt>
                <c:pt idx="1">
                  <c:v>870</c:v>
                </c:pt>
                <c:pt idx="2">
                  <c:v>1131</c:v>
                </c:pt>
                <c:pt idx="3">
                  <c:v>1471</c:v>
                </c:pt>
                <c:pt idx="4">
                  <c:v>1912</c:v>
                </c:pt>
                <c:pt idx="5">
                  <c:v>2485</c:v>
                </c:pt>
                <c:pt idx="6">
                  <c:v>3231</c:v>
                </c:pt>
                <c:pt idx="7">
                  <c:v>4200</c:v>
                </c:pt>
                <c:pt idx="8">
                  <c:v>5460</c:v>
                </c:pt>
                <c:pt idx="9">
                  <c:v>7098</c:v>
                </c:pt>
                <c:pt idx="10">
                  <c:v>9228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E4-4B7F-BD29-6860E846DEA9}"/>
            </c:ext>
          </c:extLst>
        </c:ser>
        <c:ser>
          <c:idx val="1"/>
          <c:order val="1"/>
          <c:tx>
            <c:strRef>
              <c:f>'[Cuadro Competidores (1).xlsx]Hoja1'!$R$30</c:f>
              <c:strCache>
                <c:ptCount val="1"/>
                <c:pt idx="0">
                  <c:v>ESPERADO</c:v>
                </c:pt>
              </c:strCache>
            </c:strRef>
          </c:tx>
          <c:spPr>
            <a:ln w="101600">
              <a:solidFill>
                <a:srgbClr val="00B0F0"/>
              </a:solidFill>
            </a:ln>
          </c:spPr>
          <c:marker>
            <c:symbol val="none"/>
          </c:marker>
          <c:cat>
            <c:numRef>
              <c:f>'[Cuadro Competidores (1).xlsx]Hoja1'!$S$28:$AC$28</c:f>
              <c:numCache>
                <c:formatCode>General</c:formatCode>
                <c:ptCount val="11"/>
                <c:pt idx="0">
                  <c:v>14</c:v>
                </c:pt>
                <c:pt idx="2">
                  <c:v>16</c:v>
                </c:pt>
                <c:pt idx="4">
                  <c:v>18</c:v>
                </c:pt>
                <c:pt idx="6">
                  <c:v>20</c:v>
                </c:pt>
                <c:pt idx="8">
                  <c:v>22</c:v>
                </c:pt>
                <c:pt idx="10">
                  <c:v>24</c:v>
                </c:pt>
              </c:numCache>
            </c:numRef>
          </c:cat>
          <c:val>
            <c:numRef>
              <c:f>'[Cuadro Competidores (1).xlsx]Hoja1'!$S$30:$AC$30</c:f>
              <c:numCache>
                <c:formatCode>#,##0</c:formatCode>
                <c:ptCount val="11"/>
                <c:pt idx="0">
                  <c:v>387</c:v>
                </c:pt>
                <c:pt idx="1">
                  <c:v>483</c:v>
                </c:pt>
                <c:pt idx="2">
                  <c:v>604</c:v>
                </c:pt>
                <c:pt idx="3">
                  <c:v>755</c:v>
                </c:pt>
                <c:pt idx="4">
                  <c:v>944</c:v>
                </c:pt>
                <c:pt idx="5">
                  <c:v>1180</c:v>
                </c:pt>
                <c:pt idx="6">
                  <c:v>1475</c:v>
                </c:pt>
                <c:pt idx="7">
                  <c:v>1843</c:v>
                </c:pt>
                <c:pt idx="8">
                  <c:v>2304</c:v>
                </c:pt>
                <c:pt idx="9">
                  <c:v>2880</c:v>
                </c:pt>
                <c:pt idx="10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E4-4B7F-BD29-6860E846DEA9}"/>
            </c:ext>
          </c:extLst>
        </c:ser>
        <c:ser>
          <c:idx val="2"/>
          <c:order val="2"/>
          <c:tx>
            <c:strRef>
              <c:f>'[Cuadro Competidores (1).xlsx]Hoja1'!$R$31</c:f>
              <c:strCache>
                <c:ptCount val="1"/>
                <c:pt idx="0">
                  <c:v>PESIMISTA</c:v>
                </c:pt>
              </c:strCache>
            </c:strRef>
          </c:tx>
          <c:spPr>
            <a:ln w="10160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'[Cuadro Competidores (1).xlsx]Hoja1'!$S$28:$AC$28</c:f>
              <c:numCache>
                <c:formatCode>General</c:formatCode>
                <c:ptCount val="11"/>
                <c:pt idx="0">
                  <c:v>14</c:v>
                </c:pt>
                <c:pt idx="2">
                  <c:v>16</c:v>
                </c:pt>
                <c:pt idx="4">
                  <c:v>18</c:v>
                </c:pt>
                <c:pt idx="6">
                  <c:v>20</c:v>
                </c:pt>
                <c:pt idx="8">
                  <c:v>22</c:v>
                </c:pt>
                <c:pt idx="10">
                  <c:v>24</c:v>
                </c:pt>
              </c:numCache>
            </c:numRef>
          </c:cat>
          <c:val>
            <c:numRef>
              <c:f>'[Cuadro Competidores (1).xlsx]Hoja1'!$S$31:$AC$31</c:f>
              <c:numCache>
                <c:formatCode>#,##0</c:formatCode>
                <c:ptCount val="11"/>
                <c:pt idx="0">
                  <c:v>218</c:v>
                </c:pt>
                <c:pt idx="1">
                  <c:v>262</c:v>
                </c:pt>
                <c:pt idx="2">
                  <c:v>314</c:v>
                </c:pt>
                <c:pt idx="3">
                  <c:v>377</c:v>
                </c:pt>
                <c:pt idx="4">
                  <c:v>453</c:v>
                </c:pt>
                <c:pt idx="5">
                  <c:v>543</c:v>
                </c:pt>
                <c:pt idx="6">
                  <c:v>652</c:v>
                </c:pt>
                <c:pt idx="7">
                  <c:v>782</c:v>
                </c:pt>
                <c:pt idx="8">
                  <c:v>939</c:v>
                </c:pt>
                <c:pt idx="9">
                  <c:v>1126</c:v>
                </c:pt>
                <c:pt idx="10">
                  <c:v>1351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E4-4B7F-BD29-6860E846D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58050016"/>
        <c:axId val="1058048096"/>
      </c:lineChart>
      <c:catAx>
        <c:axId val="1058050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sz="2000" b="1" dirty="0">
                    <a:solidFill>
                      <a:srgbClr val="A92E4F"/>
                    </a:solidFill>
                    <a:latin typeface="Kartika" panose="02020503030404060203" pitchFamily="18" charset="0"/>
                    <a:cs typeface="Kartika" panose="02020503030404060203" pitchFamily="18" charset="0"/>
                  </a:rPr>
                  <a:t>MESES</a:t>
                </a:r>
              </a:p>
            </c:rich>
          </c:tx>
          <c:layout>
            <c:manualLayout>
              <c:xMode val="edge"/>
              <c:yMode val="edge"/>
              <c:x val="0.83329794897632881"/>
              <c:y val="0.8915644002211164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ln>
                  <a:noFill/>
                </a:ln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58048096"/>
        <c:crosses val="autoZero"/>
        <c:auto val="1"/>
        <c:lblAlgn val="ctr"/>
        <c:lblOffset val="100"/>
        <c:noMultiLvlLbl val="0"/>
      </c:catAx>
      <c:valAx>
        <c:axId val="105804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1" i="0" u="none" strike="noStrike" kern="1200" baseline="0"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58050016"/>
        <c:crosses val="autoZero"/>
        <c:crossBetween val="between"/>
        <c:dispUnits>
          <c:builtInUnit val="thousands"/>
        </c:dispUnits>
      </c:valAx>
    </c:plotArea>
    <c:legend>
      <c:legendPos val="b"/>
      <c:layout>
        <c:manualLayout>
          <c:xMode val="edge"/>
          <c:yMode val="edge"/>
          <c:x val="8.1871742166823691E-2"/>
          <c:y val="0.88956930324224281"/>
          <c:w val="0.72557516157617818"/>
          <c:h val="8.7282668781695397E-2"/>
        </c:manualLayout>
      </c:layout>
      <c:overlay val="0"/>
      <c:spPr>
        <a:noFill/>
        <a:ln>
          <a:solidFill>
            <a:srgbClr val="A92E4F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rgbClr val="A92E4F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es-E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55092264405491"/>
          <c:y val="0.21995302206206502"/>
          <c:w val="0.83737394730853099"/>
          <c:h val="0.63102482931674508"/>
        </c:manualLayout>
      </c:layout>
      <c:lineChart>
        <c:grouping val="standard"/>
        <c:varyColors val="0"/>
        <c:ser>
          <c:idx val="0"/>
          <c:order val="0"/>
          <c:tx>
            <c:strRef>
              <c:f>Hoja1!$E$123</c:f>
              <c:strCache>
                <c:ptCount val="1"/>
                <c:pt idx="0">
                  <c:v>ESPERADO</c:v>
                </c:pt>
              </c:strCache>
            </c:strRef>
          </c:tx>
          <c:spPr>
            <a:ln w="762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Hoja1!$F$122:$AD$122</c:f>
              <c:numCache>
                <c:formatCode>General</c:formatCode>
                <c:ptCount val="25"/>
                <c:pt idx="0">
                  <c:v>0</c:v>
                </c:pt>
                <c:pt idx="19" formatCode="0">
                  <c:v>19</c:v>
                </c:pt>
                <c:pt idx="24">
                  <c:v>24</c:v>
                </c:pt>
              </c:numCache>
            </c:numRef>
          </c:cat>
          <c:val>
            <c:numRef>
              <c:f>Hoja1!$F$123:$AD$123</c:f>
              <c:numCache>
                <c:formatCode>"€"#,##0_);[Red]\("€"#,##0\)</c:formatCode>
                <c:ptCount val="25"/>
                <c:pt idx="0">
                  <c:v>425</c:v>
                </c:pt>
                <c:pt idx="1">
                  <c:v>962.5</c:v>
                </c:pt>
                <c:pt idx="2">
                  <c:v>1662.5</c:v>
                </c:pt>
                <c:pt idx="3">
                  <c:v>2537.5</c:v>
                </c:pt>
                <c:pt idx="4">
                  <c:v>3675</c:v>
                </c:pt>
                <c:pt idx="5">
                  <c:v>5112.5</c:v>
                </c:pt>
                <c:pt idx="6">
                  <c:v>6950</c:v>
                </c:pt>
                <c:pt idx="7">
                  <c:v>9300</c:v>
                </c:pt>
                <c:pt idx="8">
                  <c:v>12300</c:v>
                </c:pt>
                <c:pt idx="9">
                  <c:v>16137.5</c:v>
                </c:pt>
                <c:pt idx="10">
                  <c:v>21037.5</c:v>
                </c:pt>
                <c:pt idx="11">
                  <c:v>27325</c:v>
                </c:pt>
                <c:pt idx="12">
                  <c:v>35362.5</c:v>
                </c:pt>
                <c:pt idx="13">
                  <c:v>45662.5</c:v>
                </c:pt>
                <c:pt idx="14">
                  <c:v>58862.5</c:v>
                </c:pt>
                <c:pt idx="15">
                  <c:v>75775</c:v>
                </c:pt>
                <c:pt idx="16">
                  <c:v>97462.5</c:v>
                </c:pt>
                <c:pt idx="17">
                  <c:v>125287.5</c:v>
                </c:pt>
                <c:pt idx="18">
                  <c:v>160987.5</c:v>
                </c:pt>
                <c:pt idx="19">
                  <c:v>206800</c:v>
                </c:pt>
                <c:pt idx="20">
                  <c:v>265625</c:v>
                </c:pt>
                <c:pt idx="21">
                  <c:v>341162.5</c:v>
                </c:pt>
                <c:pt idx="22">
                  <c:v>438212.5</c:v>
                </c:pt>
                <c:pt idx="23">
                  <c:v>562937.5</c:v>
                </c:pt>
                <c:pt idx="24">
                  <c:v>723287.5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7F-482B-8C1E-2B212020F85A}"/>
            </c:ext>
          </c:extLst>
        </c:ser>
        <c:ser>
          <c:idx val="1"/>
          <c:order val="1"/>
          <c:tx>
            <c:strRef>
              <c:f>Hoja1!$E$124</c:f>
              <c:strCache>
                <c:ptCount val="1"/>
                <c:pt idx="0">
                  <c:v>COSTE</c:v>
                </c:pt>
              </c:strCache>
            </c:strRef>
          </c:tx>
          <c:spPr>
            <a:ln w="762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Hoja1!$F$122:$AD$122</c:f>
              <c:numCache>
                <c:formatCode>General</c:formatCode>
                <c:ptCount val="25"/>
                <c:pt idx="0">
                  <c:v>0</c:v>
                </c:pt>
                <c:pt idx="19" formatCode="0">
                  <c:v>19</c:v>
                </c:pt>
                <c:pt idx="24">
                  <c:v>24</c:v>
                </c:pt>
              </c:numCache>
            </c:numRef>
          </c:cat>
          <c:val>
            <c:numRef>
              <c:f>Hoja1!$F$124:$AD$124</c:f>
              <c:numCache>
                <c:formatCode>"€"#,##0_);[Red]\("€"#,##0\)</c:formatCode>
                <c:ptCount val="25"/>
                <c:pt idx="0">
                  <c:v>0</c:v>
                </c:pt>
                <c:pt idx="1">
                  <c:v>-23250</c:v>
                </c:pt>
                <c:pt idx="2">
                  <c:v>-46500</c:v>
                </c:pt>
                <c:pt idx="3">
                  <c:v>-69750</c:v>
                </c:pt>
                <c:pt idx="4">
                  <c:v>-93000</c:v>
                </c:pt>
                <c:pt idx="5">
                  <c:v>-100500</c:v>
                </c:pt>
                <c:pt idx="6">
                  <c:v>-108000</c:v>
                </c:pt>
                <c:pt idx="7">
                  <c:v>-115500</c:v>
                </c:pt>
                <c:pt idx="8">
                  <c:v>-123000</c:v>
                </c:pt>
                <c:pt idx="9">
                  <c:v>-130500</c:v>
                </c:pt>
                <c:pt idx="10">
                  <c:v>-138000</c:v>
                </c:pt>
                <c:pt idx="11">
                  <c:v>-145500</c:v>
                </c:pt>
                <c:pt idx="12">
                  <c:v>-153000</c:v>
                </c:pt>
                <c:pt idx="13">
                  <c:v>-160500</c:v>
                </c:pt>
                <c:pt idx="14">
                  <c:v>-168000</c:v>
                </c:pt>
                <c:pt idx="15">
                  <c:v>-175500</c:v>
                </c:pt>
                <c:pt idx="16">
                  <c:v>-183000</c:v>
                </c:pt>
                <c:pt idx="17">
                  <c:v>-190500</c:v>
                </c:pt>
                <c:pt idx="18">
                  <c:v>-198000</c:v>
                </c:pt>
                <c:pt idx="19">
                  <c:v>-205500</c:v>
                </c:pt>
                <c:pt idx="20">
                  <c:v>-213000</c:v>
                </c:pt>
                <c:pt idx="21">
                  <c:v>-220500</c:v>
                </c:pt>
                <c:pt idx="22">
                  <c:v>-228000</c:v>
                </c:pt>
                <c:pt idx="23">
                  <c:v>-235500</c:v>
                </c:pt>
                <c:pt idx="24">
                  <c:v>-243000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7F-482B-8C1E-2B212020F85A}"/>
            </c:ext>
          </c:extLst>
        </c:ser>
        <c:ser>
          <c:idx val="2"/>
          <c:order val="2"/>
          <c:tx>
            <c:strRef>
              <c:f>Hoja1!$E$125</c:f>
              <c:strCache>
                <c:ptCount val="1"/>
                <c:pt idx="0">
                  <c:v>RENTABILIDAD</c:v>
                </c:pt>
              </c:strCache>
            </c:strRef>
          </c:tx>
          <c:spPr>
            <a:ln w="762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Hoja1!$F$122:$AD$122</c:f>
              <c:numCache>
                <c:formatCode>General</c:formatCode>
                <c:ptCount val="25"/>
                <c:pt idx="0">
                  <c:v>0</c:v>
                </c:pt>
                <c:pt idx="19" formatCode="0">
                  <c:v>19</c:v>
                </c:pt>
                <c:pt idx="24">
                  <c:v>24</c:v>
                </c:pt>
              </c:numCache>
            </c:numRef>
          </c:cat>
          <c:val>
            <c:numRef>
              <c:f>Hoja1!$F$125:$AD$125</c:f>
              <c:numCache>
                <c:formatCode>"€"#,##0_);[Red]\("€"#,##0\)</c:formatCode>
                <c:ptCount val="25"/>
                <c:pt idx="0">
                  <c:v>425</c:v>
                </c:pt>
                <c:pt idx="1">
                  <c:v>-22287.5</c:v>
                </c:pt>
                <c:pt idx="2">
                  <c:v>-44837.5</c:v>
                </c:pt>
                <c:pt idx="3">
                  <c:v>-67212.5</c:v>
                </c:pt>
                <c:pt idx="4">
                  <c:v>-89325</c:v>
                </c:pt>
                <c:pt idx="5">
                  <c:v>-95387.5</c:v>
                </c:pt>
                <c:pt idx="6">
                  <c:v>-101050</c:v>
                </c:pt>
                <c:pt idx="7">
                  <c:v>-106200</c:v>
                </c:pt>
                <c:pt idx="8">
                  <c:v>-110700</c:v>
                </c:pt>
                <c:pt idx="9">
                  <c:v>-114362.5</c:v>
                </c:pt>
                <c:pt idx="10">
                  <c:v>-116962.5</c:v>
                </c:pt>
                <c:pt idx="11">
                  <c:v>-118175</c:v>
                </c:pt>
                <c:pt idx="12">
                  <c:v>-117637.5</c:v>
                </c:pt>
                <c:pt idx="13">
                  <c:v>-114837.5</c:v>
                </c:pt>
                <c:pt idx="14">
                  <c:v>-109137.5</c:v>
                </c:pt>
                <c:pt idx="15">
                  <c:v>-99725</c:v>
                </c:pt>
                <c:pt idx="16">
                  <c:v>-85537.5</c:v>
                </c:pt>
                <c:pt idx="17">
                  <c:v>-65212.5</c:v>
                </c:pt>
                <c:pt idx="18">
                  <c:v>-37012.5</c:v>
                </c:pt>
                <c:pt idx="19">
                  <c:v>1300</c:v>
                </c:pt>
                <c:pt idx="20">
                  <c:v>52625</c:v>
                </c:pt>
                <c:pt idx="21">
                  <c:v>120662.5</c:v>
                </c:pt>
                <c:pt idx="22">
                  <c:v>210212.5</c:v>
                </c:pt>
                <c:pt idx="23">
                  <c:v>327437.5</c:v>
                </c:pt>
                <c:pt idx="24">
                  <c:v>480287.5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7F-482B-8C1E-2B212020F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2756448"/>
        <c:axId val="752757888"/>
      </c:lineChart>
      <c:catAx>
        <c:axId val="7527564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25400" cap="sq" cmpd="sng" algn="ctr">
            <a:solidFill>
              <a:srgbClr val="A92E4F"/>
            </a:solidFill>
            <a:round/>
            <a:headEnd w="sm" len="sm"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2200" b="1" i="0" u="none" strike="noStrike" kern="1200" baseline="0">
                <a:ln>
                  <a:noFill/>
                </a:ln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2757888"/>
        <c:crosses val="autoZero"/>
        <c:auto val="1"/>
        <c:lblAlgn val="ctr"/>
        <c:lblOffset val="100"/>
        <c:noMultiLvlLbl val="0"/>
      </c:catAx>
      <c:valAx>
        <c:axId val="75275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k\ &quot;€&quot;" sourceLinked="0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A92E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2756448"/>
        <c:crosses val="autoZero"/>
        <c:crossBetween val="midCat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A92D4F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.1094763060555394"/>
          <c:y val="0.89121445888381745"/>
          <c:w val="0.83372829031284923"/>
          <c:h val="0.10038075237198138"/>
        </c:manualLayout>
      </c:layout>
      <c:overlay val="0"/>
      <c:spPr>
        <a:noFill/>
        <a:ln>
          <a:solidFill>
            <a:srgbClr val="A92E4F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A92E4F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0.62941</cdr:x>
      <cdr:y>0.03673</cdr:y>
    </cdr:from>
    <cdr:to>
      <cdr:x>0.82941</cdr:x>
      <cdr:y>0.13501</cdr:y>
    </cdr:to>
    <cdr:sp macro="" textlink="">
      <cdr:nvSpPr>
        <cdr:cNvPr id="6" name="CuadroTexto 1">
          <a:extLst xmlns:a="http://schemas.openxmlformats.org/drawingml/2006/main">
            <a:ext uri="{FF2B5EF4-FFF2-40B4-BE49-F238E27FC236}">
              <a16:creationId xmlns:a16="http://schemas.microsoft.com/office/drawing/2014/main" id="{19896F4C-F13E-83B1-1FCF-56EC65C4D2B0}"/>
            </a:ext>
          </a:extLst>
        </cdr:cNvPr>
        <cdr:cNvSpPr txBox="1"/>
      </cdr:nvSpPr>
      <cdr:spPr>
        <a:xfrm xmlns:a="http://schemas.openxmlformats.org/drawingml/2006/main">
          <a:off x="5505355" y="180420"/>
          <a:ext cx="1749360" cy="4827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sz="3600" b="1" kern="1200" dirty="0">
              <a:solidFill>
                <a:srgbClr val="A92E4F"/>
              </a:solidFill>
              <a:latin typeface="Kanit" panose="020B0604020202020204" charset="-34"/>
              <a:cs typeface="Kanit" panose="020B0604020202020204" charset="-34"/>
            </a:rPr>
            <a:t>CLIENTES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953959CD-F778-69D0-730D-9B9F95DA3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>
            <a:extLst>
              <a:ext uri="{FF2B5EF4-FFF2-40B4-BE49-F238E27FC236}">
                <a16:creationId xmlns:a16="http://schemas.microsoft.com/office/drawing/2014/main" id="{7C059499-79F8-4391-9124-3A9E99C82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>
            <a:extLst>
              <a:ext uri="{FF2B5EF4-FFF2-40B4-BE49-F238E27FC236}">
                <a16:creationId xmlns:a16="http://schemas.microsoft.com/office/drawing/2014/main" id="{2BF254E0-7AD5-B364-85BF-F67466040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7875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C0F2142-D160-FEEB-75A7-3C9C62C0A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E0B9E1C-7860-8ADE-ED79-3277E5FA9A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4A66CE3C-2AA4-6074-F4EA-26D71BC4E3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066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E8C3797A-80CA-BA86-F7B9-09D63606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BD1E3020-877E-E86C-CB26-10D2F6945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213D8825-2E76-B2E1-6E40-9D4E011AE4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562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5C65E755-F6A9-3C6D-C908-AAF1556BC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2D5510E1-FBC6-C3C1-B8A6-74B82EBDC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22682608-DC84-B413-9400-39AEBA87F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4371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5C65E755-F6A9-3C6D-C908-AAF1556BC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2D5510E1-FBC6-C3C1-B8A6-74B82EBDC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22682608-DC84-B413-9400-39AEBA87F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975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9FE83B65-71A9-30E0-DFAC-0524F09FD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0FEB18A-B764-D750-AADD-FAEA4A986D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187A64C-30B2-B18C-B05D-E5F0991A18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034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4030A114-32B4-E890-700F-3874B772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EE6FC67D-DB89-E24E-A41F-A63A5C3642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D851EAB0-216B-1B87-7322-CD9B30FE4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371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A70B6C45-5421-F014-9228-DBBFE0122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7C3E0155-B27E-2949-F0CB-4280A953AA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6E6DD90-AC88-B900-E1C3-2C9483E88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9998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D4640590-65C7-B191-8CF7-2B3A17949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BB13BD36-0267-E08A-0939-1340FDDDC6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6912732E-7331-5A83-4B45-809A8EEEF5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616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3AED4677-1E6D-05FC-BF7D-176A445D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9E84DDC7-ED37-C7A6-F87B-41FD0B229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BB6251A7-13DB-CBF5-1D87-5C3F9A4FC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150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66BAF126-4DDF-EEDB-B7D9-5E822D40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F4D97621-D304-9E5E-0467-EF9CED15A4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7D4A5225-5365-A3A7-4A78-5FB8E1008E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902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EEBF15DC-8330-E66E-81C8-9A206322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8B9053B7-0322-BA54-96E7-1ACD457513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EB6D942A-A9B0-D15A-F077-1E05EEF32F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32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F51ED323-40DA-0D86-54C6-3E964BFE1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A7518D62-FB28-8527-9C31-B2EAD09B6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F6EC7A16-0F35-0BC7-DD7B-8203E7DCD0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FREE: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Gratuito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básico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Alertas personalizadas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Análisis mínimo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PREMIUM: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- 25€/mes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STOCK con 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Control de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Predicción más optimizada de oferta y demanda -&gt;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119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dc358381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dc358381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</a:t>
            </a:r>
            <a:r>
              <a:rPr lang="es-ES" b="1" dirty="0"/>
              <a:t>DPO como pilar del cumplimiento legal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- Evita sanciones</a:t>
            </a:r>
            <a:r>
              <a:rPr lang="es-ES" dirty="0"/>
              <a:t> garantizando el cumplimiento normativo.</a:t>
            </a:r>
            <a:br>
              <a:rPr lang="es-ES" dirty="0"/>
            </a:br>
            <a:r>
              <a:rPr lang="es-ES" dirty="0"/>
              <a:t>- </a:t>
            </a:r>
            <a:r>
              <a:rPr lang="es-ES" b="1" dirty="0"/>
              <a:t>Protege la reputación de la empresa</a:t>
            </a:r>
            <a:r>
              <a:rPr lang="es-ES" dirty="0"/>
              <a:t>, generando confianza entre clientes y empleados.</a:t>
            </a:r>
            <a:br>
              <a:rPr lang="es-ES" dirty="0"/>
            </a:br>
            <a:r>
              <a:rPr lang="es-ES" dirty="0"/>
              <a:t>- </a:t>
            </a:r>
            <a:r>
              <a:rPr lang="es-ES" b="1" dirty="0"/>
              <a:t>Optimiza procesos internos</a:t>
            </a:r>
            <a:r>
              <a:rPr lang="es-ES" dirty="0"/>
              <a:t>, asegurando que GASTROSTOCK opere de forma legal y eficiente.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010773A5-8A5A-7F7C-E7B2-750D7E62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dc358381d_0_133:notes">
            <a:extLst>
              <a:ext uri="{FF2B5EF4-FFF2-40B4-BE49-F238E27FC236}">
                <a16:creationId xmlns:a16="http://schemas.microsoft.com/office/drawing/2014/main" id="{2ED9580D-CA9C-5CF2-10B9-A81722F91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ddc358381d_0_133:notes">
            <a:extLst>
              <a:ext uri="{FF2B5EF4-FFF2-40B4-BE49-F238E27FC236}">
                <a16:creationId xmlns:a16="http://schemas.microsoft.com/office/drawing/2014/main" id="{2F77919D-5AE3-E61C-F6B5-56D5E28A39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015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4B409A64-1056-7367-7894-69516588A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1B18C635-BF8B-395B-6711-CFF47850D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E91D251D-F093-558B-2D4D-A457B2ADE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2523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688EED05-51CF-EC1C-B749-A97C7E935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7B3B70A0-4ACC-F55E-0643-5AA4CD753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6D1B199C-0E57-63A5-0699-60C2DCD730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3513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B97519E-AAC2-6550-1710-AA62E2E2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FA5806E8-30B2-B9A0-F56C-9495B92D9B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507B9CC9-FEE8-3F59-838A-00E026F26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09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2BA48661-DDE9-BF60-1CE0-5AEF261E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AF894A92-A68E-EEC6-3F49-CFA8327B9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FD7AA79B-362C-1467-53C5-451970F93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102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54A279DD-6198-E6BF-A75F-FB680105E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5C8EABE2-9327-E497-0236-49A22A8407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CD0F917-5CDE-F05A-8C9F-47DBF8ADBB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OPCIÓN 1 – Participación directa en el negocio (</a:t>
            </a:r>
            <a:r>
              <a:rPr lang="es-ES" dirty="0" err="1"/>
              <a:t>equity</a:t>
            </a:r>
            <a:r>
              <a:rPr lang="es-ES" dirty="0"/>
              <a:t>)Esta opción permite al inversor convertirse en socio desde el inicio y obtener una parte del capital social cuando se constituya la empresa. Cuanto mayor sea la inversión, mayor será la participación.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OPCIÓN 2 – Inversión </a:t>
            </a:r>
            <a:r>
              <a:rPr lang="es-ES" dirty="0" err="1"/>
              <a:t>convertibleIdeal</a:t>
            </a:r>
            <a:r>
              <a:rPr lang="es-ES" dirty="0"/>
              <a:t> para inversores que quieren apoyar el proyecto ahora y decidir más adelante si quieren tener participación. No exige entrar como socio desde el principio.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OPCIÓN 3 – Inversor estratégico (</a:t>
            </a:r>
            <a:r>
              <a:rPr lang="es-ES" dirty="0" err="1"/>
              <a:t>smart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)Pensado para personas con experiencia en startups, hostelería o tecnología que además de dinero, puedan aportar asesoría, contactos o conocimientos.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resumen, si inviertes en </a:t>
            </a:r>
            <a:r>
              <a:rPr lang="es-ES" dirty="0" err="1"/>
              <a:t>GastroStock</a:t>
            </a:r>
            <a:r>
              <a:rPr lang="es-ES"/>
              <a:t>, ganas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2903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B3D84D4D-2B12-A1BE-AA6E-8785C55D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D47BD12-E222-C2C8-017C-FE2554E32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4129B0DA-177F-D58A-E820-1C141207A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830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3B2F5B6C-B32D-5DDB-9D46-3434DB152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00971F6B-4A3F-6B10-3CF8-483BDE0A5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BC35927E-1E85-0534-A719-676C4A35E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66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 queréis conocer más sobre la aplicación, </a:t>
            </a:r>
            <a:r>
              <a:rPr lang="es-ES" dirty="0" err="1"/>
              <a:t>osdejo</a:t>
            </a:r>
            <a:r>
              <a:rPr lang="es-ES" dirty="0"/>
              <a:t> el QR de nuestra </a:t>
            </a:r>
            <a:r>
              <a:rPr lang="es-ES" dirty="0" err="1"/>
              <a:t>landingpage</a:t>
            </a:r>
            <a:r>
              <a:rPr lang="es-ES" dirty="0"/>
              <a:t> aquí y nuestro nombre en RRSS por si queréis disfrutar del contendido relacionado con nuestro producto.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2C47A27A-886F-F8CE-EE2F-BA8D60EB8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E90B4879-BAC0-9359-ABD5-2B4D904BA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D241A804-DEFB-C413-7986-98DABBA12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42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88524101-082B-71EC-058E-97384D97B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7BF4C886-4106-3303-E066-FDD6DEDB67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FA37A819-C642-87F4-690D-94E703694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6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A0B01B37-7EFB-6F08-A7AB-6B8DAB0DC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316BF31-71BD-2537-966D-6F736B98C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58E70836-923B-200E-3013-F6B6AB987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94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B0DC2D44-D645-AD7A-4331-BCA06E84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16331C91-F9FB-600A-24FA-AF965785F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648D9646-FA86-7465-A511-A14E2ED50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29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8AFB5293-5B10-2227-633F-428FD982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B803182F-8316-14A3-F3DE-EB6071FBC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FDFD116D-419D-08E8-A6F1-ECD2AA854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249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AB6E8E56-9731-A0ED-86A2-A1B5C6476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F24AEB23-9163-ABC8-F2A5-4F9FE53BC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E977F293-80F2-0428-9AF4-8250794F2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 Grupos: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Directos -&gt; Bar Cloud, Zoho, Cin7</a:t>
            </a:r>
            <a:br>
              <a:rPr lang="es-ES" dirty="0"/>
            </a:br>
            <a:br>
              <a:rPr lang="es-ES" dirty="0"/>
            </a:br>
            <a:r>
              <a:rPr lang="es-ES" dirty="0"/>
              <a:t>Tablas:</a:t>
            </a:r>
            <a:br>
              <a:rPr lang="es-ES" dirty="0"/>
            </a:br>
            <a:r>
              <a:rPr lang="es-ES" dirty="0"/>
              <a:t>IA | Alertas y notificaciones | Reabastecimiento y </a:t>
            </a:r>
            <a:r>
              <a:rPr lang="es-ES" dirty="0" err="1"/>
              <a:t>pérdidaas</a:t>
            </a:r>
            <a:r>
              <a:rPr lang="es-ES" dirty="0"/>
              <a:t> | Predicción Oferta y demanda | Análisis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br>
              <a:rPr lang="es-ES" dirty="0"/>
            </a:br>
            <a:r>
              <a:rPr lang="es-ES" dirty="0"/>
              <a:t>TPV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Permite mostrar el menú de forma digital y gestionar pedidos o para llevar.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Posibilidad de que los camareros tomen pedidos desde </a:t>
            </a:r>
            <a:r>
              <a:rPr lang="es-ES" dirty="0" err="1"/>
              <a:t>tablets</a:t>
            </a:r>
            <a:r>
              <a:rPr lang="es-ES" dirty="0"/>
              <a:t> o móviles, enviándolos directamente a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Control centralizado de menús, disponibilidad de platos y coordinación con cocina.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Visualización de métricas y generación de informes sobre ventas, productos, pérdidas, </a:t>
            </a:r>
            <a:r>
              <a:rPr lang="es-ES" dirty="0" err="1"/>
              <a:t>etc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- Costes de adquisición centralizado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553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375" y="1194750"/>
            <a:ext cx="4161900" cy="22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2375" y="3504425"/>
            <a:ext cx="4161900" cy="444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183100" y="125"/>
            <a:ext cx="2344800" cy="51435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3"/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955850" y="932400"/>
            <a:ext cx="5232300" cy="327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4" name="Google Shape;44;p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5" name="Google Shape;45;p8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549400" y="1584300"/>
            <a:ext cx="4045200" cy="7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549400" y="23241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grpSp>
        <p:nvGrpSpPr>
          <p:cNvPr id="50" name="Google Shape;50;p9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sp>
          <p:nvSpPr>
            <p:cNvPr id="51" name="Google Shape;51;p9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510846" y="539500"/>
            <a:ext cx="6122400" cy="113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510800" y="1809000"/>
            <a:ext cx="6122400" cy="35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ctrTitle"/>
          </p:nvPr>
        </p:nvSpPr>
        <p:spPr>
          <a:xfrm>
            <a:off x="4011025" y="677125"/>
            <a:ext cx="3655200" cy="9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4011025" y="1546325"/>
            <a:ext cx="3655200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>
            <a:spLocks noGrp="1"/>
          </p:cNvSpPr>
          <p:nvPr>
            <p:ph type="pic" idx="2"/>
          </p:nvPr>
        </p:nvSpPr>
        <p:spPr>
          <a:xfrm>
            <a:off x="610450" y="125"/>
            <a:ext cx="2344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/>
          <p:nvPr/>
        </p:nvSpPr>
        <p:spPr>
          <a:xfrm flipH="1">
            <a:off x="874680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4247234" y="3442416"/>
            <a:ext cx="341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 rot="10800000" flipH="1">
            <a:off x="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 flipH="1">
            <a:off x="874680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58" r:id="rId5"/>
    <p:sldLayoutId id="2147483660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sv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>
          <a:extLst>
            <a:ext uri="{FF2B5EF4-FFF2-40B4-BE49-F238E27FC236}">
              <a16:creationId xmlns:a16="http://schemas.microsoft.com/office/drawing/2014/main" id="{D43F8CEB-5ED8-D09D-00AA-3424D59A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Opener">
            <a:hlinkClick r:id="" action="ppaction://media"/>
            <a:extLst>
              <a:ext uri="{FF2B5EF4-FFF2-40B4-BE49-F238E27FC236}">
                <a16:creationId xmlns:a16="http://schemas.microsoft.com/office/drawing/2014/main" id="{C247BF28-1A1C-0581-6AF2-46117AC917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8A53EF90-E3F5-3845-1901-73ED60E4C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11AB682C-B961-C933-7876-66541171E73D}"/>
              </a:ext>
            </a:extLst>
          </p:cNvPr>
          <p:cNvSpPr txBox="1">
            <a:spLocks/>
          </p:cNvSpPr>
          <p:nvPr/>
        </p:nvSpPr>
        <p:spPr>
          <a:xfrm>
            <a:off x="190090" y="259733"/>
            <a:ext cx="5296310" cy="4678027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8049" h="3900967">
                <a:moveTo>
                  <a:pt x="0" y="0"/>
                </a:moveTo>
                <a:lnTo>
                  <a:pt x="3672769" y="0"/>
                </a:lnTo>
                <a:lnTo>
                  <a:pt x="4008049" y="3900967"/>
                </a:lnTo>
                <a:lnTo>
                  <a:pt x="365760" y="38552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400" dirty="0">
                <a:solidFill>
                  <a:srgbClr val="A92D4F"/>
                </a:solidFill>
              </a:rPr>
              <a:t>   </a:t>
            </a:r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F9226DA1-66B1-6905-3ED1-C120BA3C4F33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3FFDFD66-E01B-51C0-FF55-866D383244A3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CA87EEF8-0164-A0F0-6A14-16D256D26E8B}"/>
              </a:ext>
            </a:extLst>
          </p:cNvPr>
          <p:cNvSpPr txBox="1">
            <a:spLocks/>
          </p:cNvSpPr>
          <p:nvPr/>
        </p:nvSpPr>
        <p:spPr>
          <a:xfrm>
            <a:off x="5065443" y="-2415424"/>
            <a:ext cx="3377097" cy="21372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172833 w 4008049"/>
              <a:gd name="connsiteY3" fmla="*/ 3855247 h 3900967"/>
              <a:gd name="connsiteX4" fmla="*/ 0 w 4008049"/>
              <a:gd name="connsiteY4" fmla="*/ 0 h 3900967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60527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07911 w 4095743"/>
              <a:gd name="connsiteY3" fmla="*/ 3883264 h 3928984"/>
              <a:gd name="connsiteX4" fmla="*/ 0 w 4095743"/>
              <a:gd name="connsiteY4" fmla="*/ 0 h 39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43" h="3928984">
                <a:moveTo>
                  <a:pt x="0" y="0"/>
                </a:moveTo>
                <a:lnTo>
                  <a:pt x="3760463" y="28017"/>
                </a:lnTo>
                <a:lnTo>
                  <a:pt x="4095743" y="3928984"/>
                </a:lnTo>
                <a:lnTo>
                  <a:pt x="207911" y="3883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pPr algn="l"/>
            <a:r>
              <a:rPr lang="es-ES" sz="4800" dirty="0">
                <a:solidFill>
                  <a:schemeClr val="bg1"/>
                </a:solidFill>
              </a:rPr>
              <a:t>  TPV</a:t>
            </a:r>
            <a:endParaRPr lang="es-ES" sz="28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0" name="Picture 2" descr="Icono De TPV En Estilo Negro Aislado Sobre Fondo Blanco. Ilustración De  Vector De Símbolo De Comercio Electrónico. Ilustraciones svg, vectoriales,  clip art vectorizado libre de derechos. Image 67486248">
            <a:extLst>
              <a:ext uri="{FF2B5EF4-FFF2-40B4-BE49-F238E27FC236}">
                <a16:creationId xmlns:a16="http://schemas.microsoft.com/office/drawing/2014/main" id="{A58D5DFD-89DA-A23F-D43D-1BC74CCDF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020" y="-1977184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6786FA26-396D-BA6A-BA8F-5CAA8B007195}"/>
              </a:ext>
            </a:extLst>
          </p:cNvPr>
          <p:cNvSpPr txBox="1">
            <a:spLocks/>
          </p:cNvSpPr>
          <p:nvPr/>
        </p:nvSpPr>
        <p:spPr>
          <a:xfrm>
            <a:off x="5280134" y="232736"/>
            <a:ext cx="3827087" cy="4678028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487701 w 4129990"/>
              <a:gd name="connsiteY3" fmla="*/ 3855247 h 3900967"/>
              <a:gd name="connsiteX4" fmla="*/ 0 w 4129990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278659 w 4129990"/>
              <a:gd name="connsiteY3" fmla="*/ 3804993 h 3900967"/>
              <a:gd name="connsiteX4" fmla="*/ 0 w 4129990"/>
              <a:gd name="connsiteY4" fmla="*/ 0 h 3900967"/>
              <a:gd name="connsiteX0" fmla="*/ 0 w 4129990"/>
              <a:gd name="connsiteY0" fmla="*/ 0 h 3908325"/>
              <a:gd name="connsiteX1" fmla="*/ 3794710 w 4129990"/>
              <a:gd name="connsiteY1" fmla="*/ 0 h 3908325"/>
              <a:gd name="connsiteX2" fmla="*/ 4129990 w 4129990"/>
              <a:gd name="connsiteY2" fmla="*/ 3900967 h 3908325"/>
              <a:gd name="connsiteX3" fmla="*/ 314757 w 4129990"/>
              <a:gd name="connsiteY3" fmla="*/ 3908325 h 3908325"/>
              <a:gd name="connsiteX4" fmla="*/ 0 w 4129990"/>
              <a:gd name="connsiteY4" fmla="*/ 0 h 3908325"/>
              <a:gd name="connsiteX0" fmla="*/ 0 w 4166088"/>
              <a:gd name="connsiteY0" fmla="*/ 0 h 4030133"/>
              <a:gd name="connsiteX1" fmla="*/ 3794710 w 4166088"/>
              <a:gd name="connsiteY1" fmla="*/ 0 h 4030133"/>
              <a:gd name="connsiteX2" fmla="*/ 4166088 w 4166088"/>
              <a:gd name="connsiteY2" fmla="*/ 4030133 h 4030133"/>
              <a:gd name="connsiteX3" fmla="*/ 314757 w 4166088"/>
              <a:gd name="connsiteY3" fmla="*/ 3908325 h 4030133"/>
              <a:gd name="connsiteX4" fmla="*/ 0 w 4166088"/>
              <a:gd name="connsiteY4" fmla="*/ 0 h 4030133"/>
              <a:gd name="connsiteX0" fmla="*/ 0 w 4285548"/>
              <a:gd name="connsiteY0" fmla="*/ 0 h 3908325"/>
              <a:gd name="connsiteX1" fmla="*/ 3794710 w 4285548"/>
              <a:gd name="connsiteY1" fmla="*/ 0 h 3908325"/>
              <a:gd name="connsiteX2" fmla="*/ 4285548 w 4285548"/>
              <a:gd name="connsiteY2" fmla="*/ 3888025 h 3908325"/>
              <a:gd name="connsiteX3" fmla="*/ 314757 w 4285548"/>
              <a:gd name="connsiteY3" fmla="*/ 3908325 h 3908325"/>
              <a:gd name="connsiteX4" fmla="*/ 0 w 4285548"/>
              <a:gd name="connsiteY4" fmla="*/ 0 h 3908325"/>
              <a:gd name="connsiteX0" fmla="*/ 0 w 4285548"/>
              <a:gd name="connsiteY0" fmla="*/ 0 h 3908325"/>
              <a:gd name="connsiteX1" fmla="*/ 3794710 w 4285548"/>
              <a:gd name="connsiteY1" fmla="*/ 0 h 3908325"/>
              <a:gd name="connsiteX2" fmla="*/ 4285548 w 4285548"/>
              <a:gd name="connsiteY2" fmla="*/ 3888025 h 3908325"/>
              <a:gd name="connsiteX3" fmla="*/ 451282 w 4285548"/>
              <a:gd name="connsiteY3" fmla="*/ 3908325 h 3908325"/>
              <a:gd name="connsiteX4" fmla="*/ 0 w 4285548"/>
              <a:gd name="connsiteY4" fmla="*/ 0 h 390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548" h="3908325">
                <a:moveTo>
                  <a:pt x="0" y="0"/>
                </a:moveTo>
                <a:lnTo>
                  <a:pt x="3794710" y="0"/>
                </a:lnTo>
                <a:lnTo>
                  <a:pt x="4285548" y="3888025"/>
                </a:lnTo>
                <a:lnTo>
                  <a:pt x="451282" y="3908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800" dirty="0">
                <a:solidFill>
                  <a:schemeClr val="bg1"/>
                </a:solidFill>
              </a:rPr>
              <a:t>   STOCK</a:t>
            </a:r>
          </a:p>
          <a:p>
            <a:pPr algn="l"/>
            <a:endParaRPr lang="es-ES" sz="4800" dirty="0">
              <a:solidFill>
                <a:schemeClr val="bg1"/>
              </a:solidFill>
            </a:endParaRPr>
          </a:p>
          <a:p>
            <a:pPr algn="l"/>
            <a:endParaRPr lang="es-ES" sz="4800" dirty="0">
              <a:solidFill>
                <a:schemeClr val="bg1"/>
              </a:solidFill>
            </a:endParaRPr>
          </a:p>
          <a:p>
            <a:pPr algn="l"/>
            <a:endParaRPr lang="es-ES" sz="3200" dirty="0">
              <a:solidFill>
                <a:schemeClr val="bg1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2" name="Picture 4" descr="Caja de cartón abierta - Iconos gratis de">
            <a:extLst>
              <a:ext uri="{FF2B5EF4-FFF2-40B4-BE49-F238E27FC236}">
                <a16:creationId xmlns:a16="http://schemas.microsoft.com/office/drawing/2014/main" id="{BF2BBE17-5CCD-3503-500A-1923D830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18" y="1753462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DCA094F5-78DB-A3F8-3D3C-032CEA245EA8}"/>
              </a:ext>
            </a:extLst>
          </p:cNvPr>
          <p:cNvSpPr/>
          <p:nvPr/>
        </p:nvSpPr>
        <p:spPr>
          <a:xfrm>
            <a:off x="2200481" y="698711"/>
            <a:ext cx="823063" cy="888395"/>
          </a:xfrm>
          <a:prstGeom prst="mathMultiply">
            <a:avLst/>
          </a:prstGeom>
          <a:solidFill>
            <a:srgbClr val="A92D4F"/>
          </a:solidFill>
          <a:ln>
            <a:solidFill>
              <a:srgbClr val="8E26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EED9E2ED-6FE0-B7EC-81AC-19D150AF6DE0}"/>
              </a:ext>
            </a:extLst>
          </p:cNvPr>
          <p:cNvSpPr/>
          <p:nvPr/>
        </p:nvSpPr>
        <p:spPr>
          <a:xfrm>
            <a:off x="2391885" y="2220709"/>
            <a:ext cx="823063" cy="888395"/>
          </a:xfrm>
          <a:prstGeom prst="mathMultiply">
            <a:avLst/>
          </a:prstGeom>
          <a:solidFill>
            <a:srgbClr val="A92D4F"/>
          </a:solidFill>
          <a:ln>
            <a:solidFill>
              <a:srgbClr val="8E26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8FCC935B-7812-CAB5-AD9A-C8AA4D5314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8" t="19008" r="23056" b="28730"/>
          <a:stretch/>
        </p:blipFill>
        <p:spPr>
          <a:xfrm>
            <a:off x="997443" y="3415147"/>
            <a:ext cx="1412211" cy="1401633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ECC22271-BE30-5003-FC00-4DF1E22BD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12" y="3600410"/>
            <a:ext cx="909467" cy="909467"/>
          </a:xfrm>
          <a:prstGeom prst="rect">
            <a:avLst/>
          </a:prstGeom>
        </p:spPr>
      </p:pic>
      <p:pic>
        <p:nvPicPr>
          <p:cNvPr id="5122" name="Picture 2" descr="Campana - Iconos gratis de herramientas y utensilios">
            <a:extLst>
              <a:ext uri="{FF2B5EF4-FFF2-40B4-BE49-F238E27FC236}">
                <a16:creationId xmlns:a16="http://schemas.microsoft.com/office/drawing/2014/main" id="{1AF39FEF-0391-F918-810D-422B7398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93" y="3538188"/>
            <a:ext cx="1155550" cy="115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nnect Cin7 Omni to Looker Studio: Integrate your data | SyncHub">
            <a:extLst>
              <a:ext uri="{FF2B5EF4-FFF2-40B4-BE49-F238E27FC236}">
                <a16:creationId xmlns:a16="http://schemas.microsoft.com/office/drawing/2014/main" id="{F4360E7F-AC4D-B8D1-FE85-C9D4789E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7" y="2070295"/>
            <a:ext cx="1220788" cy="11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558D569B-3259-138E-FFF4-13B0CD1EE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323" y="577426"/>
            <a:ext cx="1446958" cy="1009680"/>
          </a:xfrm>
          <a:prstGeom prst="rect">
            <a:avLst/>
          </a:prstGeom>
        </p:spPr>
      </p:pic>
      <p:pic>
        <p:nvPicPr>
          <p:cNvPr id="2058" name="Picture 10" descr="Actualizar - Iconos gratis de flechas">
            <a:extLst>
              <a:ext uri="{FF2B5EF4-FFF2-40B4-BE49-F238E27FC236}">
                <a16:creationId xmlns:a16="http://schemas.microsoft.com/office/drawing/2014/main" id="{EE860781-7876-E789-EE56-A16DF662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502" y="467145"/>
            <a:ext cx="1230242" cy="12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érdida - Iconos gratis de negocio">
            <a:extLst>
              <a:ext uri="{FF2B5EF4-FFF2-40B4-BE49-F238E27FC236}">
                <a16:creationId xmlns:a16="http://schemas.microsoft.com/office/drawing/2014/main" id="{3EBDF215-F93B-FA0E-E27F-6EBC19C0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496" y="2039017"/>
            <a:ext cx="1119458" cy="111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71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3CB355EC-FA3A-C3C1-4FAE-53169C58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46A93F77-61C2-81D2-C27E-880025202CD2}"/>
              </a:ext>
            </a:extLst>
          </p:cNvPr>
          <p:cNvSpPr txBox="1">
            <a:spLocks/>
          </p:cNvSpPr>
          <p:nvPr/>
        </p:nvSpPr>
        <p:spPr>
          <a:xfrm>
            <a:off x="190090" y="259733"/>
            <a:ext cx="5296310" cy="4678027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8049" h="3900967">
                <a:moveTo>
                  <a:pt x="0" y="0"/>
                </a:moveTo>
                <a:lnTo>
                  <a:pt x="3672769" y="0"/>
                </a:lnTo>
                <a:lnTo>
                  <a:pt x="4008049" y="3900967"/>
                </a:lnTo>
                <a:lnTo>
                  <a:pt x="365760" y="38552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400" dirty="0">
                <a:solidFill>
                  <a:srgbClr val="A92D4F"/>
                </a:solidFill>
              </a:rPr>
              <a:t>   COMPETIDORES</a:t>
            </a:r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B6BB8AA0-31FD-6CB9-ADCA-E1FD22F0A44C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4D4ABAB8-B08C-810A-A459-5961EA8371BE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Imagen 54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C36874DA-4035-AA3A-6892-4BD9065D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88" t="19008" r="23056" b="28730"/>
          <a:stretch/>
        </p:blipFill>
        <p:spPr>
          <a:xfrm>
            <a:off x="1436559" y="1569184"/>
            <a:ext cx="3010482" cy="2987932"/>
          </a:xfrm>
          <a:prstGeom prst="rect">
            <a:avLst/>
          </a:prstGeom>
        </p:spPr>
      </p:pic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B5FFC04F-AFEB-9C45-2829-94DACD1B102B}"/>
              </a:ext>
            </a:extLst>
          </p:cNvPr>
          <p:cNvSpPr txBox="1">
            <a:spLocks/>
          </p:cNvSpPr>
          <p:nvPr/>
        </p:nvSpPr>
        <p:spPr>
          <a:xfrm>
            <a:off x="5233503" y="293460"/>
            <a:ext cx="3377097" cy="21372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172833 w 4008049"/>
              <a:gd name="connsiteY3" fmla="*/ 3855247 h 3900967"/>
              <a:gd name="connsiteX4" fmla="*/ 0 w 4008049"/>
              <a:gd name="connsiteY4" fmla="*/ 0 h 3900967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60527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07911 w 4095743"/>
              <a:gd name="connsiteY3" fmla="*/ 3883264 h 3928984"/>
              <a:gd name="connsiteX4" fmla="*/ 0 w 4095743"/>
              <a:gd name="connsiteY4" fmla="*/ 0 h 39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43" h="3928984">
                <a:moveTo>
                  <a:pt x="0" y="0"/>
                </a:moveTo>
                <a:lnTo>
                  <a:pt x="3760463" y="28017"/>
                </a:lnTo>
                <a:lnTo>
                  <a:pt x="4095743" y="3928984"/>
                </a:lnTo>
                <a:lnTo>
                  <a:pt x="207911" y="3883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pPr algn="l"/>
            <a:r>
              <a:rPr lang="es-ES" sz="4800" dirty="0">
                <a:solidFill>
                  <a:schemeClr val="bg1"/>
                </a:solidFill>
              </a:rPr>
              <a:t>  TPV</a:t>
            </a:r>
            <a:endParaRPr lang="es-ES" sz="28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A6B0A9BF-7D73-50A9-FC99-CF8669A2534E}"/>
              </a:ext>
            </a:extLst>
          </p:cNvPr>
          <p:cNvSpPr txBox="1">
            <a:spLocks/>
          </p:cNvSpPr>
          <p:nvPr/>
        </p:nvSpPr>
        <p:spPr>
          <a:xfrm>
            <a:off x="5466715" y="2636431"/>
            <a:ext cx="3517675" cy="23775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487701 w 4129990"/>
              <a:gd name="connsiteY3" fmla="*/ 3855247 h 3900967"/>
              <a:gd name="connsiteX4" fmla="*/ 0 w 4129990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278659 w 4129990"/>
              <a:gd name="connsiteY3" fmla="*/ 3804993 h 3900967"/>
              <a:gd name="connsiteX4" fmla="*/ 0 w 4129990"/>
              <a:gd name="connsiteY4" fmla="*/ 0 h 3900967"/>
              <a:gd name="connsiteX0" fmla="*/ 0 w 4129990"/>
              <a:gd name="connsiteY0" fmla="*/ 0 h 3908325"/>
              <a:gd name="connsiteX1" fmla="*/ 3794710 w 4129990"/>
              <a:gd name="connsiteY1" fmla="*/ 0 h 3908325"/>
              <a:gd name="connsiteX2" fmla="*/ 4129990 w 4129990"/>
              <a:gd name="connsiteY2" fmla="*/ 3900967 h 3908325"/>
              <a:gd name="connsiteX3" fmla="*/ 314757 w 4129990"/>
              <a:gd name="connsiteY3" fmla="*/ 3908325 h 3908325"/>
              <a:gd name="connsiteX4" fmla="*/ 0 w 4129990"/>
              <a:gd name="connsiteY4" fmla="*/ 0 h 3908325"/>
              <a:gd name="connsiteX0" fmla="*/ 0 w 4166088"/>
              <a:gd name="connsiteY0" fmla="*/ 0 h 4030133"/>
              <a:gd name="connsiteX1" fmla="*/ 3794710 w 4166088"/>
              <a:gd name="connsiteY1" fmla="*/ 0 h 4030133"/>
              <a:gd name="connsiteX2" fmla="*/ 4166088 w 4166088"/>
              <a:gd name="connsiteY2" fmla="*/ 4030133 h 4030133"/>
              <a:gd name="connsiteX3" fmla="*/ 314757 w 4166088"/>
              <a:gd name="connsiteY3" fmla="*/ 3908325 h 4030133"/>
              <a:gd name="connsiteX4" fmla="*/ 0 w 4166088"/>
              <a:gd name="connsiteY4" fmla="*/ 0 h 403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6088" h="4030133">
                <a:moveTo>
                  <a:pt x="0" y="0"/>
                </a:moveTo>
                <a:lnTo>
                  <a:pt x="3794710" y="0"/>
                </a:lnTo>
                <a:lnTo>
                  <a:pt x="4166088" y="4030133"/>
                </a:lnTo>
                <a:lnTo>
                  <a:pt x="314757" y="3908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800" dirty="0">
                <a:solidFill>
                  <a:schemeClr val="bg1"/>
                </a:solidFill>
              </a:rPr>
              <a:t>   STOCK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0" name="Picture 2" descr="Icono De TPV En Estilo Negro Aislado Sobre Fondo Blanco. Ilustración De  Vector De Símbolo De Comercio Electrónico. Ilustraciones svg, vectoriales,  clip art vectorizado libre de derechos. Image 67486248">
            <a:extLst>
              <a:ext uri="{FF2B5EF4-FFF2-40B4-BE49-F238E27FC236}">
                <a16:creationId xmlns:a16="http://schemas.microsoft.com/office/drawing/2014/main" id="{5D42AA3C-C960-61A4-F0FA-E1FF11B7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731700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ja de cartón abierta - Iconos gratis de">
            <a:extLst>
              <a:ext uri="{FF2B5EF4-FFF2-40B4-BE49-F238E27FC236}">
                <a16:creationId xmlns:a16="http://schemas.microsoft.com/office/drawing/2014/main" id="{4CAF4503-80F7-73ED-8525-D1ADAE46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45" y="3181171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20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4BE8806F-C756-5510-1B67-358A8598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C51FDC75-9B98-683B-12A4-3FADFAD41BC8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89B74237-0055-E750-EF1E-DF2A9200AD61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4E97EB-4A34-F885-9CFE-A3081B61139A}"/>
              </a:ext>
            </a:extLst>
          </p:cNvPr>
          <p:cNvSpPr txBox="1"/>
          <p:nvPr/>
        </p:nvSpPr>
        <p:spPr>
          <a:xfrm>
            <a:off x="2481943" y="982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7" name="Imagen 6" descr="Un dibujo de un personaje de caricatura&#10;&#10;El contenido generado por IA puede ser incorrecto.">
            <a:extLst>
              <a:ext uri="{FF2B5EF4-FFF2-40B4-BE49-F238E27FC236}">
                <a16:creationId xmlns:a16="http://schemas.microsoft.com/office/drawing/2014/main" id="{12A98520-F768-7AA6-9EAA-6511707D4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699" y="3843010"/>
            <a:ext cx="1675755" cy="1675755"/>
          </a:xfrm>
          <a:prstGeom prst="rect">
            <a:avLst/>
          </a:prstGeom>
        </p:spPr>
      </p:pic>
      <p:pic>
        <p:nvPicPr>
          <p:cNvPr id="2" name="viddeoooo222">
            <a:hlinkClick r:id="" action="ppaction://media"/>
            <a:extLst>
              <a:ext uri="{FF2B5EF4-FFF2-40B4-BE49-F238E27FC236}">
                <a16:creationId xmlns:a16="http://schemas.microsoft.com/office/drawing/2014/main" id="{FDAF46C7-1F74-EEDE-EA64-3D1036B302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1526" y="0"/>
            <a:ext cx="4729326" cy="70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237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4BE8806F-C756-5510-1B67-358A8598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C51FDC75-9B98-683B-12A4-3FADFAD41BC8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89B74237-0055-E750-EF1E-DF2A9200AD61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4E97EB-4A34-F885-9CFE-A3081B61139A}"/>
              </a:ext>
            </a:extLst>
          </p:cNvPr>
          <p:cNvSpPr txBox="1"/>
          <p:nvPr/>
        </p:nvSpPr>
        <p:spPr>
          <a:xfrm>
            <a:off x="2481943" y="982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7" name="Imagen 6" descr="Un dibujo de un personaje de caricatura&#10;&#10;El contenido generado por IA puede ser incorrecto.">
            <a:extLst>
              <a:ext uri="{FF2B5EF4-FFF2-40B4-BE49-F238E27FC236}">
                <a16:creationId xmlns:a16="http://schemas.microsoft.com/office/drawing/2014/main" id="{12A98520-F768-7AA6-9EAA-6511707D4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699" y="3843010"/>
            <a:ext cx="1675755" cy="1675755"/>
          </a:xfrm>
          <a:prstGeom prst="rect">
            <a:avLst/>
          </a:prstGeom>
        </p:spPr>
      </p:pic>
      <p:pic>
        <p:nvPicPr>
          <p:cNvPr id="3" name="viiddeooo3">
            <a:hlinkClick r:id="" action="ppaction://media"/>
            <a:extLst>
              <a:ext uri="{FF2B5EF4-FFF2-40B4-BE49-F238E27FC236}">
                <a16:creationId xmlns:a16="http://schemas.microsoft.com/office/drawing/2014/main" id="{2E7F159D-4E76-4CF2-F3B9-6B833C15C3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56445" y="-707058"/>
            <a:ext cx="4596755" cy="68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9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E6227BE-4BDC-931D-154A-7756C7D2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77DA7F54-670D-9AFE-5ADE-B07B3FE100BE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E2D7EE6B-6F1C-A4AC-B2A6-5E9D2525712F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03BED794-16A7-84D3-28E8-E97EFF91D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41DA99F8-6127-18C7-8FC3-61E07AF020DE}"/>
              </a:ext>
            </a:extLst>
          </p:cNvPr>
          <p:cNvSpPr txBox="1">
            <a:spLocks/>
          </p:cNvSpPr>
          <p:nvPr/>
        </p:nvSpPr>
        <p:spPr>
          <a:xfrm>
            <a:off x="187036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5959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702BFF23-5792-8A43-0902-0954D397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7C54A52B-0D67-CE0F-E2F4-C3D715FD0771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B3532F14-DD4A-2590-8C88-BD14BF2B18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01505B22-759F-EA83-04E6-0D418B69870B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CBC0C135-14E9-D4D4-FE8A-D7C101720584}"/>
              </a:ext>
            </a:extLst>
          </p:cNvPr>
          <p:cNvSpPr txBox="1">
            <a:spLocks/>
          </p:cNvSpPr>
          <p:nvPr/>
        </p:nvSpPr>
        <p:spPr>
          <a:xfrm>
            <a:off x="187035" y="1423119"/>
            <a:ext cx="8763000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u="sng" dirty="0">
                <a:solidFill>
                  <a:srgbClr val="A92E4F"/>
                </a:solidFill>
              </a:rPr>
              <a:t>FREE</a:t>
            </a:r>
            <a:r>
              <a:rPr lang="es-ES" sz="4400" dirty="0">
                <a:solidFill>
                  <a:srgbClr val="A92E4F"/>
                </a:solidFill>
              </a:rPr>
              <a:t>   	 							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A2C4114-D4BF-D829-B08D-72707EAB887B}"/>
              </a:ext>
            </a:extLst>
          </p:cNvPr>
          <p:cNvSpPr/>
          <p:nvPr/>
        </p:nvSpPr>
        <p:spPr>
          <a:xfrm>
            <a:off x="2107115" y="1647022"/>
            <a:ext cx="3091326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4A99D31-776C-9673-FDF7-1B1C9624A149}"/>
              </a:ext>
            </a:extLst>
          </p:cNvPr>
          <p:cNvSpPr/>
          <p:nvPr/>
        </p:nvSpPr>
        <p:spPr>
          <a:xfrm>
            <a:off x="5572858" y="1656282"/>
            <a:ext cx="3091326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Google Shape;351;p41">
            <a:extLst>
              <a:ext uri="{FF2B5EF4-FFF2-40B4-BE49-F238E27FC236}">
                <a16:creationId xmlns:a16="http://schemas.microsoft.com/office/drawing/2014/main" id="{64EB2FBD-D4FC-5B20-0A65-29749281EED6}"/>
              </a:ext>
            </a:extLst>
          </p:cNvPr>
          <p:cNvSpPr txBox="1"/>
          <p:nvPr/>
        </p:nvSpPr>
        <p:spPr>
          <a:xfrm>
            <a:off x="2791712" y="1853446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STOCK</a:t>
            </a:r>
            <a:endParaRPr sz="36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8" name="Google Shape;351;p41">
            <a:extLst>
              <a:ext uri="{FF2B5EF4-FFF2-40B4-BE49-F238E27FC236}">
                <a16:creationId xmlns:a16="http://schemas.microsoft.com/office/drawing/2014/main" id="{799C3EF5-1B89-12E2-5312-CF8CC64C59BE}"/>
              </a:ext>
            </a:extLst>
          </p:cNvPr>
          <p:cNvSpPr txBox="1"/>
          <p:nvPr/>
        </p:nvSpPr>
        <p:spPr>
          <a:xfrm>
            <a:off x="5866659" y="1909188"/>
            <a:ext cx="2503724" cy="101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CADUCIDAD</a:t>
            </a: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pic>
        <p:nvPicPr>
          <p:cNvPr id="9" name="Picture 4" descr="Caja de cartón abierta - Iconos gratis de">
            <a:extLst>
              <a:ext uri="{FF2B5EF4-FFF2-40B4-BE49-F238E27FC236}">
                <a16:creationId xmlns:a16="http://schemas.microsoft.com/office/drawing/2014/main" id="{63F159E4-3866-529A-BFA9-306C20AB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21" y="2571750"/>
            <a:ext cx="1783820" cy="17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91;p31">
            <a:extLst>
              <a:ext uri="{FF2B5EF4-FFF2-40B4-BE49-F238E27FC236}">
                <a16:creationId xmlns:a16="http://schemas.microsoft.com/office/drawing/2014/main" id="{E8D65044-224E-2668-F78C-3EE2F47079E8}"/>
              </a:ext>
            </a:extLst>
          </p:cNvPr>
          <p:cNvSpPr txBox="1">
            <a:spLocks/>
          </p:cNvSpPr>
          <p:nvPr/>
        </p:nvSpPr>
        <p:spPr>
          <a:xfrm>
            <a:off x="447291" y="2744195"/>
            <a:ext cx="14217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6600" dirty="0">
                <a:solidFill>
                  <a:srgbClr val="A92E4F"/>
                </a:solidFill>
              </a:rPr>
              <a:t>0€</a:t>
            </a:r>
          </a:p>
        </p:txBody>
      </p:sp>
      <p:pic>
        <p:nvPicPr>
          <p:cNvPr id="2" name="Picture 2" descr="Campana - Iconos gratis de herramientas y utensilios">
            <a:extLst>
              <a:ext uri="{FF2B5EF4-FFF2-40B4-BE49-F238E27FC236}">
                <a16:creationId xmlns:a16="http://schemas.microsoft.com/office/drawing/2014/main" id="{EE8D490C-6E7E-1D63-DF39-D39526F5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62" y="3032195"/>
            <a:ext cx="1268682" cy="126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96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8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ED5B0D30-6523-D5E4-0ED8-DBF2BC6D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3;p36">
            <a:extLst>
              <a:ext uri="{FF2B5EF4-FFF2-40B4-BE49-F238E27FC236}">
                <a16:creationId xmlns:a16="http://schemas.microsoft.com/office/drawing/2014/main" id="{0F337F3A-52FE-4DDC-2747-66AFBBB86F29}"/>
              </a:ext>
            </a:extLst>
          </p:cNvPr>
          <p:cNvSpPr txBox="1">
            <a:spLocks/>
          </p:cNvSpPr>
          <p:nvPr/>
        </p:nvSpPr>
        <p:spPr>
          <a:xfrm>
            <a:off x="187036" y="1423119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FREE</a:t>
            </a:r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5B784055-57AD-AC39-E583-528AC29EC445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3562011A-6A46-A907-F268-1BD0022E61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pic>
        <p:nvPicPr>
          <p:cNvPr id="3" name="Picture 4" descr="Caja de cartón abierta - Iconos gratis de">
            <a:extLst>
              <a:ext uri="{FF2B5EF4-FFF2-40B4-BE49-F238E27FC236}">
                <a16:creationId xmlns:a16="http://schemas.microsoft.com/office/drawing/2014/main" id="{CB74DC6D-D52E-860A-0367-BB3939B1B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2" y="2222870"/>
            <a:ext cx="1263285" cy="12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ampana - Iconos gratis de herramientas y utensilios">
            <a:extLst>
              <a:ext uri="{FF2B5EF4-FFF2-40B4-BE49-F238E27FC236}">
                <a16:creationId xmlns:a16="http://schemas.microsoft.com/office/drawing/2014/main" id="{C591405B-E018-5350-208A-64D3BB4EC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96" y="3593467"/>
            <a:ext cx="1001006" cy="10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1;p41">
            <a:extLst>
              <a:ext uri="{FF2B5EF4-FFF2-40B4-BE49-F238E27FC236}">
                <a16:creationId xmlns:a16="http://schemas.microsoft.com/office/drawing/2014/main" id="{A5439B2E-C9D9-562B-6E08-95C12C6264F1}"/>
              </a:ext>
            </a:extLst>
          </p:cNvPr>
          <p:cNvSpPr txBox="1"/>
          <p:nvPr/>
        </p:nvSpPr>
        <p:spPr>
          <a:xfrm>
            <a:off x="105219" y="38473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CADUCIDAD</a:t>
            </a:r>
            <a:endParaRPr sz="20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7" name="Google Shape;351;p41">
            <a:extLst>
              <a:ext uri="{FF2B5EF4-FFF2-40B4-BE49-F238E27FC236}">
                <a16:creationId xmlns:a16="http://schemas.microsoft.com/office/drawing/2014/main" id="{05D37141-E9A7-47C3-686E-3D1AFB7CCBAA}"/>
              </a:ext>
            </a:extLst>
          </p:cNvPr>
          <p:cNvSpPr txBox="1"/>
          <p:nvPr/>
        </p:nvSpPr>
        <p:spPr>
          <a:xfrm>
            <a:off x="1405151" y="25238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STOCK</a:t>
            </a:r>
            <a:endParaRPr sz="28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0B75FD3A-1C39-68BB-1673-D3611EAA28BB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</a:p>
        </p:txBody>
      </p:sp>
    </p:spTree>
    <p:extLst>
      <p:ext uri="{BB962C8B-B14F-4D97-AF65-F5344CB8AC3E}">
        <p14:creationId xmlns:p14="http://schemas.microsoft.com/office/powerpoint/2010/main" val="157643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76C475F3-815E-AA7D-2EF6-576D679F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A2F08137-890E-5CBF-76A0-CF3D6EA5170A}"/>
              </a:ext>
            </a:extLst>
          </p:cNvPr>
          <p:cNvSpPr txBox="1">
            <a:spLocks/>
          </p:cNvSpPr>
          <p:nvPr/>
        </p:nvSpPr>
        <p:spPr>
          <a:xfrm>
            <a:off x="187035" y="1423119"/>
            <a:ext cx="2784767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u="sng" dirty="0">
                <a:solidFill>
                  <a:srgbClr val="A92E4F"/>
                </a:solidFill>
              </a:rPr>
              <a:t>FREE</a:t>
            </a:r>
            <a:r>
              <a:rPr lang="es-ES" sz="4400" dirty="0">
                <a:solidFill>
                  <a:srgbClr val="A92E4F"/>
                </a:solidFill>
              </a:rPr>
              <a:t>   	 							</a:t>
            </a: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1DA864E0-3CD1-3109-44CE-7AF53566B7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BACF0FE3-2792-A384-4606-D8B931385042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98317B98-E3EB-7B12-339B-2A9C7D910959}"/>
              </a:ext>
            </a:extLst>
          </p:cNvPr>
          <p:cNvSpPr txBox="1">
            <a:spLocks/>
          </p:cNvSpPr>
          <p:nvPr/>
        </p:nvSpPr>
        <p:spPr>
          <a:xfrm>
            <a:off x="187035" y="1423118"/>
            <a:ext cx="8763000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u="sng" dirty="0">
                <a:solidFill>
                  <a:srgbClr val="A92E4F"/>
                </a:solidFill>
              </a:rPr>
              <a:t>PREMIUM</a:t>
            </a:r>
            <a:r>
              <a:rPr lang="es-ES" sz="4400" dirty="0">
                <a:solidFill>
                  <a:srgbClr val="A92E4F"/>
                </a:solidFill>
              </a:rPr>
              <a:t>							</a:t>
            </a:r>
            <a:endParaRPr lang="es-ES" sz="4400" u="sng" dirty="0">
              <a:solidFill>
                <a:srgbClr val="A92E4F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ACFA403-FAF0-64D5-B2B5-2614B2FED3B0}"/>
              </a:ext>
            </a:extLst>
          </p:cNvPr>
          <p:cNvSpPr/>
          <p:nvPr/>
        </p:nvSpPr>
        <p:spPr>
          <a:xfrm>
            <a:off x="2995072" y="1647022"/>
            <a:ext cx="2611606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9CA78C8-1B54-C3BD-B4A2-9785709A0A57}"/>
              </a:ext>
            </a:extLst>
          </p:cNvPr>
          <p:cNvSpPr/>
          <p:nvPr/>
        </p:nvSpPr>
        <p:spPr>
          <a:xfrm>
            <a:off x="6014804" y="1647022"/>
            <a:ext cx="2777835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Google Shape;351;p41">
            <a:extLst>
              <a:ext uri="{FF2B5EF4-FFF2-40B4-BE49-F238E27FC236}">
                <a16:creationId xmlns:a16="http://schemas.microsoft.com/office/drawing/2014/main" id="{6D393061-8C00-992E-88A6-148D5976D2DF}"/>
              </a:ext>
            </a:extLst>
          </p:cNvPr>
          <p:cNvSpPr txBox="1"/>
          <p:nvPr/>
        </p:nvSpPr>
        <p:spPr>
          <a:xfrm>
            <a:off x="3195262" y="1846557"/>
            <a:ext cx="2211226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ANÁLISIS</a:t>
            </a:r>
          </a:p>
        </p:txBody>
      </p:sp>
      <p:sp>
        <p:nvSpPr>
          <p:cNvPr id="8" name="Google Shape;351;p41">
            <a:extLst>
              <a:ext uri="{FF2B5EF4-FFF2-40B4-BE49-F238E27FC236}">
                <a16:creationId xmlns:a16="http://schemas.microsoft.com/office/drawing/2014/main" id="{DC895AC1-56CB-40A2-D2A8-5D499B6BB748}"/>
              </a:ext>
            </a:extLst>
          </p:cNvPr>
          <p:cNvSpPr txBox="1"/>
          <p:nvPr/>
        </p:nvSpPr>
        <p:spPr>
          <a:xfrm>
            <a:off x="6195469" y="2163558"/>
            <a:ext cx="2416503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TOTALES</a:t>
            </a: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10" name="Google Shape;8858;p61" descr="wqe">
            <a:extLst>
              <a:ext uri="{FF2B5EF4-FFF2-40B4-BE49-F238E27FC236}">
                <a16:creationId xmlns:a16="http://schemas.microsoft.com/office/drawing/2014/main" id="{0C6EF3E8-94EA-A2ED-7239-C39749107EB3}"/>
              </a:ext>
            </a:extLst>
          </p:cNvPr>
          <p:cNvGrpSpPr>
            <a:grpSpLocks noChangeAspect="1"/>
          </p:cNvGrpSpPr>
          <p:nvPr/>
        </p:nvGrpSpPr>
        <p:grpSpPr>
          <a:xfrm>
            <a:off x="3677415" y="2707332"/>
            <a:ext cx="1275580" cy="1309698"/>
            <a:chOff x="-62150375" y="2664925"/>
            <a:chExt cx="316650" cy="318225"/>
          </a:xfrm>
          <a:solidFill>
            <a:schemeClr val="bg1"/>
          </a:solidFill>
        </p:grpSpPr>
        <p:sp>
          <p:nvSpPr>
            <p:cNvPr id="15" name="Google Shape;8859;p61">
              <a:extLst>
                <a:ext uri="{FF2B5EF4-FFF2-40B4-BE49-F238E27FC236}">
                  <a16:creationId xmlns:a16="http://schemas.microsoft.com/office/drawing/2014/main" id="{60558E53-71E1-E742-E7B6-3B854B11F354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60;p61">
              <a:extLst>
                <a:ext uri="{FF2B5EF4-FFF2-40B4-BE49-F238E27FC236}">
                  <a16:creationId xmlns:a16="http://schemas.microsoft.com/office/drawing/2014/main" id="{280F14AD-74F1-2F05-1866-FD898CAFC4AB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61;p61">
              <a:extLst>
                <a:ext uri="{FF2B5EF4-FFF2-40B4-BE49-F238E27FC236}">
                  <a16:creationId xmlns:a16="http://schemas.microsoft.com/office/drawing/2014/main" id="{627B44CA-25E8-B1E4-5DDB-230F72F2C642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62;p61">
              <a:extLst>
                <a:ext uri="{FF2B5EF4-FFF2-40B4-BE49-F238E27FC236}">
                  <a16:creationId xmlns:a16="http://schemas.microsoft.com/office/drawing/2014/main" id="{BEF0A7D2-3A2C-8F22-FEA6-FED4E2450C61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9111;p62">
            <a:extLst>
              <a:ext uri="{FF2B5EF4-FFF2-40B4-BE49-F238E27FC236}">
                <a16:creationId xmlns:a16="http://schemas.microsoft.com/office/drawing/2014/main" id="{F7B58960-6700-CB47-AF05-C4FB3AD6957A}"/>
              </a:ext>
            </a:extLst>
          </p:cNvPr>
          <p:cNvGrpSpPr/>
          <p:nvPr/>
        </p:nvGrpSpPr>
        <p:grpSpPr>
          <a:xfrm>
            <a:off x="6822294" y="2825500"/>
            <a:ext cx="1501398" cy="1507289"/>
            <a:chOff x="-34032200" y="1916675"/>
            <a:chExt cx="291450" cy="291450"/>
          </a:xfrm>
          <a:solidFill>
            <a:schemeClr val="bg1"/>
          </a:solidFill>
        </p:grpSpPr>
        <p:sp>
          <p:nvSpPr>
            <p:cNvPr id="20" name="Google Shape;9112;p62">
              <a:extLst>
                <a:ext uri="{FF2B5EF4-FFF2-40B4-BE49-F238E27FC236}">
                  <a16:creationId xmlns:a16="http://schemas.microsoft.com/office/drawing/2014/main" id="{FEF8860E-1973-B25C-1086-6347996544E7}"/>
                </a:ext>
              </a:extLst>
            </p:cNvPr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13;p62">
              <a:extLst>
                <a:ext uri="{FF2B5EF4-FFF2-40B4-BE49-F238E27FC236}">
                  <a16:creationId xmlns:a16="http://schemas.microsoft.com/office/drawing/2014/main" id="{C6857009-12A9-BE43-A16E-C3749B5ACA15}"/>
                </a:ext>
              </a:extLst>
            </p:cNvPr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14;p62">
              <a:extLst>
                <a:ext uri="{FF2B5EF4-FFF2-40B4-BE49-F238E27FC236}">
                  <a16:creationId xmlns:a16="http://schemas.microsoft.com/office/drawing/2014/main" id="{D8073EE8-04CD-6BB7-D977-EEA16F3CE047}"/>
                </a:ext>
              </a:extLst>
            </p:cNvPr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115;p62">
              <a:extLst>
                <a:ext uri="{FF2B5EF4-FFF2-40B4-BE49-F238E27FC236}">
                  <a16:creationId xmlns:a16="http://schemas.microsoft.com/office/drawing/2014/main" id="{474C68EF-CE46-D8F0-8C6F-97279BBE298B}"/>
                </a:ext>
              </a:extLst>
            </p:cNvPr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91;p31">
            <a:extLst>
              <a:ext uri="{FF2B5EF4-FFF2-40B4-BE49-F238E27FC236}">
                <a16:creationId xmlns:a16="http://schemas.microsoft.com/office/drawing/2014/main" id="{0E81FEB7-627F-19AD-74B3-0B7DD4F98108}"/>
              </a:ext>
            </a:extLst>
          </p:cNvPr>
          <p:cNvSpPr txBox="1">
            <a:spLocks/>
          </p:cNvSpPr>
          <p:nvPr/>
        </p:nvSpPr>
        <p:spPr>
          <a:xfrm>
            <a:off x="687411" y="2707332"/>
            <a:ext cx="170581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6600" dirty="0">
                <a:solidFill>
                  <a:srgbClr val="A92E4F"/>
                </a:solidFill>
              </a:rPr>
              <a:t>25€</a:t>
            </a:r>
          </a:p>
        </p:txBody>
      </p:sp>
    </p:spTree>
    <p:extLst>
      <p:ext uri="{BB962C8B-B14F-4D97-AF65-F5344CB8AC3E}">
        <p14:creationId xmlns:p14="http://schemas.microsoft.com/office/powerpoint/2010/main" val="99118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4AEC33D8-E158-87C7-7CEC-03581A86A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3;p36">
            <a:extLst>
              <a:ext uri="{FF2B5EF4-FFF2-40B4-BE49-F238E27FC236}">
                <a16:creationId xmlns:a16="http://schemas.microsoft.com/office/drawing/2014/main" id="{EE7DD675-481D-06B4-D4FA-D49E2BA313C3}"/>
              </a:ext>
            </a:extLst>
          </p:cNvPr>
          <p:cNvSpPr txBox="1">
            <a:spLocks/>
          </p:cNvSpPr>
          <p:nvPr/>
        </p:nvSpPr>
        <p:spPr>
          <a:xfrm>
            <a:off x="187036" y="1423119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FREE</a:t>
            </a:r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60A2B481-4E49-00B7-5EE4-2200CC69482B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  <a:endParaRPr lang="es-ES" sz="3200" u="sng" dirty="0">
              <a:solidFill>
                <a:schemeClr val="bg1"/>
              </a:solidFill>
            </a:endParaRP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D6B3644B-461A-94E1-BCB3-808A645318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pic>
        <p:nvPicPr>
          <p:cNvPr id="3" name="Picture 4" descr="Caja de cartón abierta - Iconos gratis de">
            <a:extLst>
              <a:ext uri="{FF2B5EF4-FFF2-40B4-BE49-F238E27FC236}">
                <a16:creationId xmlns:a16="http://schemas.microsoft.com/office/drawing/2014/main" id="{B087DD87-BBE6-2F5B-6D38-5DD362C6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2" y="2222870"/>
            <a:ext cx="1263285" cy="12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ampana - Iconos gratis de herramientas y utensilios">
            <a:extLst>
              <a:ext uri="{FF2B5EF4-FFF2-40B4-BE49-F238E27FC236}">
                <a16:creationId xmlns:a16="http://schemas.microsoft.com/office/drawing/2014/main" id="{261496C0-C78A-093B-4E72-E6B3830A7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96" y="3593467"/>
            <a:ext cx="1001006" cy="10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1;p41">
            <a:extLst>
              <a:ext uri="{FF2B5EF4-FFF2-40B4-BE49-F238E27FC236}">
                <a16:creationId xmlns:a16="http://schemas.microsoft.com/office/drawing/2014/main" id="{BC5F6632-36CE-D083-1F54-C85F6E900C24}"/>
              </a:ext>
            </a:extLst>
          </p:cNvPr>
          <p:cNvSpPr txBox="1"/>
          <p:nvPr/>
        </p:nvSpPr>
        <p:spPr>
          <a:xfrm>
            <a:off x="105219" y="38473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CADUCIDAD</a:t>
            </a:r>
            <a:endParaRPr sz="20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7" name="Google Shape;351;p41">
            <a:extLst>
              <a:ext uri="{FF2B5EF4-FFF2-40B4-BE49-F238E27FC236}">
                <a16:creationId xmlns:a16="http://schemas.microsoft.com/office/drawing/2014/main" id="{1D885665-0888-3A27-141B-BBEB487D968D}"/>
              </a:ext>
            </a:extLst>
          </p:cNvPr>
          <p:cNvSpPr txBox="1"/>
          <p:nvPr/>
        </p:nvSpPr>
        <p:spPr>
          <a:xfrm>
            <a:off x="1405151" y="25238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STOCK</a:t>
            </a:r>
            <a:endParaRPr sz="28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6" name="Google Shape;9111;p62">
            <a:extLst>
              <a:ext uri="{FF2B5EF4-FFF2-40B4-BE49-F238E27FC236}">
                <a16:creationId xmlns:a16="http://schemas.microsoft.com/office/drawing/2014/main" id="{8542410A-6FFC-86BA-79BC-2D2445722AB1}"/>
              </a:ext>
            </a:extLst>
          </p:cNvPr>
          <p:cNvGrpSpPr/>
          <p:nvPr/>
        </p:nvGrpSpPr>
        <p:grpSpPr>
          <a:xfrm>
            <a:off x="4846818" y="3650546"/>
            <a:ext cx="1010626" cy="1011099"/>
            <a:chOff x="-34032200" y="1916675"/>
            <a:chExt cx="291450" cy="291450"/>
          </a:xfrm>
          <a:solidFill>
            <a:schemeClr val="bg1"/>
          </a:solidFill>
        </p:grpSpPr>
        <p:sp>
          <p:nvSpPr>
            <p:cNvPr id="8" name="Google Shape;9112;p62">
              <a:extLst>
                <a:ext uri="{FF2B5EF4-FFF2-40B4-BE49-F238E27FC236}">
                  <a16:creationId xmlns:a16="http://schemas.microsoft.com/office/drawing/2014/main" id="{0DCEE33C-C4B9-BE28-7858-0D5ECB1CE111}"/>
                </a:ext>
              </a:extLst>
            </p:cNvPr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13;p62">
              <a:extLst>
                <a:ext uri="{FF2B5EF4-FFF2-40B4-BE49-F238E27FC236}">
                  <a16:creationId xmlns:a16="http://schemas.microsoft.com/office/drawing/2014/main" id="{B10A3EA0-437B-DC93-EEF0-2F9E9EA95879}"/>
                </a:ext>
              </a:extLst>
            </p:cNvPr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14;p62">
              <a:extLst>
                <a:ext uri="{FF2B5EF4-FFF2-40B4-BE49-F238E27FC236}">
                  <a16:creationId xmlns:a16="http://schemas.microsoft.com/office/drawing/2014/main" id="{D2E0A408-A26F-206E-BC04-29D7FFF7D023}"/>
                </a:ext>
              </a:extLst>
            </p:cNvPr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15;p62">
              <a:extLst>
                <a:ext uri="{FF2B5EF4-FFF2-40B4-BE49-F238E27FC236}">
                  <a16:creationId xmlns:a16="http://schemas.microsoft.com/office/drawing/2014/main" id="{D399BF2F-0884-A999-D2A5-E92E6B30816C}"/>
                </a:ext>
              </a:extLst>
            </p:cNvPr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8858;p61" descr="wqe">
            <a:extLst>
              <a:ext uri="{FF2B5EF4-FFF2-40B4-BE49-F238E27FC236}">
                <a16:creationId xmlns:a16="http://schemas.microsoft.com/office/drawing/2014/main" id="{405F03F5-2C33-499A-5953-D24136F69E24}"/>
              </a:ext>
            </a:extLst>
          </p:cNvPr>
          <p:cNvGrpSpPr>
            <a:grpSpLocks noChangeAspect="1"/>
          </p:cNvGrpSpPr>
          <p:nvPr/>
        </p:nvGrpSpPr>
        <p:grpSpPr>
          <a:xfrm>
            <a:off x="3404927" y="2620017"/>
            <a:ext cx="883760" cy="907398"/>
            <a:chOff x="-62150375" y="2664925"/>
            <a:chExt cx="316650" cy="318225"/>
          </a:xfrm>
          <a:solidFill>
            <a:schemeClr val="bg1"/>
          </a:solidFill>
        </p:grpSpPr>
        <p:sp>
          <p:nvSpPr>
            <p:cNvPr id="16" name="Google Shape;8859;p61">
              <a:extLst>
                <a:ext uri="{FF2B5EF4-FFF2-40B4-BE49-F238E27FC236}">
                  <a16:creationId xmlns:a16="http://schemas.microsoft.com/office/drawing/2014/main" id="{6BC34053-9B5F-EC44-09B6-A2A3D9981A83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60;p61">
              <a:extLst>
                <a:ext uri="{FF2B5EF4-FFF2-40B4-BE49-F238E27FC236}">
                  <a16:creationId xmlns:a16="http://schemas.microsoft.com/office/drawing/2014/main" id="{252841F1-AA33-D014-B5EA-3C69599B023A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61;p61">
              <a:extLst>
                <a:ext uri="{FF2B5EF4-FFF2-40B4-BE49-F238E27FC236}">
                  <a16:creationId xmlns:a16="http://schemas.microsoft.com/office/drawing/2014/main" id="{7B132598-0B4D-B9EC-F07C-B3DC864D2503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62;p61">
              <a:extLst>
                <a:ext uri="{FF2B5EF4-FFF2-40B4-BE49-F238E27FC236}">
                  <a16:creationId xmlns:a16="http://schemas.microsoft.com/office/drawing/2014/main" id="{616823D4-0E50-0859-23D0-C33A0F6673C8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351;p41">
            <a:extLst>
              <a:ext uri="{FF2B5EF4-FFF2-40B4-BE49-F238E27FC236}">
                <a16:creationId xmlns:a16="http://schemas.microsoft.com/office/drawing/2014/main" id="{A8E8AD1C-135C-A262-A99B-C4A7EAE40C15}"/>
              </a:ext>
            </a:extLst>
          </p:cNvPr>
          <p:cNvSpPr txBox="1"/>
          <p:nvPr/>
        </p:nvSpPr>
        <p:spPr>
          <a:xfrm>
            <a:off x="4243568" y="2743096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ANÁLISIS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21" name="Google Shape;351;p41">
            <a:extLst>
              <a:ext uri="{FF2B5EF4-FFF2-40B4-BE49-F238E27FC236}">
                <a16:creationId xmlns:a16="http://schemas.microsoft.com/office/drawing/2014/main" id="{D8E78547-5515-0238-F4B5-4323F445E48B}"/>
              </a:ext>
            </a:extLst>
          </p:cNvPr>
          <p:cNvSpPr txBox="1"/>
          <p:nvPr/>
        </p:nvSpPr>
        <p:spPr>
          <a:xfrm>
            <a:off x="3107521" y="3972752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TOTALES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5605D03A-B9C5-D616-6112-47A4E45DA850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22" name="Google Shape;351;p41">
            <a:extLst>
              <a:ext uri="{FF2B5EF4-FFF2-40B4-BE49-F238E27FC236}">
                <a16:creationId xmlns:a16="http://schemas.microsoft.com/office/drawing/2014/main" id="{2E0D7136-6F35-7065-E133-C093571E912D}"/>
              </a:ext>
            </a:extLst>
          </p:cNvPr>
          <p:cNvSpPr txBox="1"/>
          <p:nvPr/>
        </p:nvSpPr>
        <p:spPr>
          <a:xfrm>
            <a:off x="3615002" y="2006539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+ FREE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435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6903DAAE-B3A9-E5BD-7A02-06AFC3345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C9464D4E-DA34-69D7-0DC2-F08E08C0BB2E}"/>
              </a:ext>
            </a:extLst>
          </p:cNvPr>
          <p:cNvSpPr txBox="1">
            <a:spLocks/>
          </p:cNvSpPr>
          <p:nvPr/>
        </p:nvSpPr>
        <p:spPr>
          <a:xfrm>
            <a:off x="3145819" y="1423118"/>
            <a:ext cx="2811635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u="sng" dirty="0">
                <a:solidFill>
                  <a:srgbClr val="A92E4F"/>
                </a:solidFill>
              </a:rPr>
              <a:t>PREMIUM</a:t>
            </a:r>
            <a:r>
              <a:rPr lang="es-ES" sz="4400" dirty="0">
                <a:solidFill>
                  <a:srgbClr val="A92E4F"/>
                </a:solidFill>
              </a:rPr>
              <a:t>							</a:t>
            </a:r>
            <a:endParaRPr lang="es-ES" sz="4400" u="sng" dirty="0">
              <a:solidFill>
                <a:srgbClr val="A92E4F"/>
              </a:solidFill>
            </a:endParaRPr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A5366B4B-57CA-AF38-4565-28E519639A10}"/>
              </a:ext>
            </a:extLst>
          </p:cNvPr>
          <p:cNvSpPr txBox="1">
            <a:spLocks/>
          </p:cNvSpPr>
          <p:nvPr/>
        </p:nvSpPr>
        <p:spPr>
          <a:xfrm>
            <a:off x="187035" y="1423119"/>
            <a:ext cx="2784767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u="sng" dirty="0">
                <a:solidFill>
                  <a:srgbClr val="A92E4F"/>
                </a:solidFill>
              </a:rPr>
              <a:t>FREE</a:t>
            </a:r>
            <a:r>
              <a:rPr lang="es-ES" sz="4400" dirty="0">
                <a:solidFill>
                  <a:srgbClr val="A92E4F"/>
                </a:solidFill>
              </a:rPr>
              <a:t>   	 							</a:t>
            </a: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4FD395D8-5474-F57B-C466-B3A61DC768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F45932F4-4DCE-91D0-A603-D20F2FA171B6}"/>
              </a:ext>
            </a:extLst>
          </p:cNvPr>
          <p:cNvSpPr txBox="1">
            <a:spLocks/>
          </p:cNvSpPr>
          <p:nvPr/>
        </p:nvSpPr>
        <p:spPr>
          <a:xfrm>
            <a:off x="187035" y="1423118"/>
            <a:ext cx="8763000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  <a:r>
              <a:rPr lang="es-ES" sz="4400" dirty="0">
                <a:solidFill>
                  <a:srgbClr val="A92E4F"/>
                </a:solidFill>
              </a:rPr>
              <a:t>							</a:t>
            </a:r>
            <a:endParaRPr lang="es-ES" sz="4400" u="sng" dirty="0">
              <a:solidFill>
                <a:srgbClr val="A92E4F"/>
              </a:solidFill>
            </a:endParaRP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397A592-A259-E531-6189-30E9525C6A10}"/>
              </a:ext>
            </a:extLst>
          </p:cNvPr>
          <p:cNvSpPr/>
          <p:nvPr/>
        </p:nvSpPr>
        <p:spPr>
          <a:xfrm>
            <a:off x="2988423" y="1647022"/>
            <a:ext cx="2784767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7B355D1-EEAC-173B-E028-CF8618D87BC9}"/>
              </a:ext>
            </a:extLst>
          </p:cNvPr>
          <p:cNvSpPr/>
          <p:nvPr/>
        </p:nvSpPr>
        <p:spPr>
          <a:xfrm>
            <a:off x="5981004" y="1647022"/>
            <a:ext cx="2811635" cy="2998944"/>
          </a:xfrm>
          <a:prstGeom prst="roundRect">
            <a:avLst/>
          </a:prstGeom>
          <a:solidFill>
            <a:schemeClr val="bg2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Google Shape;191;p31">
            <a:extLst>
              <a:ext uri="{FF2B5EF4-FFF2-40B4-BE49-F238E27FC236}">
                <a16:creationId xmlns:a16="http://schemas.microsoft.com/office/drawing/2014/main" id="{1682E605-5F72-630C-45B7-CFCAE71EED64}"/>
              </a:ext>
            </a:extLst>
          </p:cNvPr>
          <p:cNvSpPr txBox="1">
            <a:spLocks/>
          </p:cNvSpPr>
          <p:nvPr/>
        </p:nvSpPr>
        <p:spPr>
          <a:xfrm>
            <a:off x="868518" y="2761766"/>
            <a:ext cx="14217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6600" dirty="0">
                <a:solidFill>
                  <a:srgbClr val="A92E4F"/>
                </a:solidFill>
              </a:rPr>
              <a:t>5€</a:t>
            </a:r>
          </a:p>
        </p:txBody>
      </p:sp>
      <p:sp>
        <p:nvSpPr>
          <p:cNvPr id="2" name="Google Shape;351;p41">
            <a:extLst>
              <a:ext uri="{FF2B5EF4-FFF2-40B4-BE49-F238E27FC236}">
                <a16:creationId xmlns:a16="http://schemas.microsoft.com/office/drawing/2014/main" id="{F05D7999-848A-CE6B-A784-270815496FC0}"/>
              </a:ext>
            </a:extLst>
          </p:cNvPr>
          <p:cNvSpPr txBox="1"/>
          <p:nvPr/>
        </p:nvSpPr>
        <p:spPr>
          <a:xfrm>
            <a:off x="3275193" y="1855638"/>
            <a:ext cx="2211226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PREMIUM </a:t>
            </a:r>
          </a:p>
        </p:txBody>
      </p:sp>
      <p:sp>
        <p:nvSpPr>
          <p:cNvPr id="3" name="Google Shape;8491;p60">
            <a:extLst>
              <a:ext uri="{FF2B5EF4-FFF2-40B4-BE49-F238E27FC236}">
                <a16:creationId xmlns:a16="http://schemas.microsoft.com/office/drawing/2014/main" id="{CD18549C-FC72-4E8C-DE06-6E62E0597F38}"/>
              </a:ext>
            </a:extLst>
          </p:cNvPr>
          <p:cNvSpPr/>
          <p:nvPr/>
        </p:nvSpPr>
        <p:spPr>
          <a:xfrm>
            <a:off x="3364108" y="2754650"/>
            <a:ext cx="1103984" cy="1166233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51;p41">
            <a:extLst>
              <a:ext uri="{FF2B5EF4-FFF2-40B4-BE49-F238E27FC236}">
                <a16:creationId xmlns:a16="http://schemas.microsoft.com/office/drawing/2014/main" id="{7D5EE16E-406A-33F0-E375-324F654D8CFD}"/>
              </a:ext>
            </a:extLst>
          </p:cNvPr>
          <p:cNvSpPr txBox="1"/>
          <p:nvPr/>
        </p:nvSpPr>
        <p:spPr>
          <a:xfrm>
            <a:off x="3920245" y="3256537"/>
            <a:ext cx="2211226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X2</a:t>
            </a:r>
          </a:p>
        </p:txBody>
      </p:sp>
      <p:sp>
        <p:nvSpPr>
          <p:cNvPr id="9" name="Google Shape;351;p41">
            <a:extLst>
              <a:ext uri="{FF2B5EF4-FFF2-40B4-BE49-F238E27FC236}">
                <a16:creationId xmlns:a16="http://schemas.microsoft.com/office/drawing/2014/main" id="{89A4CDA4-801A-AD5F-43FC-2E38E6C99AB5}"/>
              </a:ext>
            </a:extLst>
          </p:cNvPr>
          <p:cNvSpPr txBox="1"/>
          <p:nvPr/>
        </p:nvSpPr>
        <p:spPr>
          <a:xfrm>
            <a:off x="6114850" y="1855638"/>
            <a:ext cx="2617124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DESCUENTO</a:t>
            </a:r>
          </a:p>
        </p:txBody>
      </p:sp>
      <p:sp>
        <p:nvSpPr>
          <p:cNvPr id="26" name="Google Shape;8491;p60">
            <a:extLst>
              <a:ext uri="{FF2B5EF4-FFF2-40B4-BE49-F238E27FC236}">
                <a16:creationId xmlns:a16="http://schemas.microsoft.com/office/drawing/2014/main" id="{1A7D953B-1034-A3A5-2BCB-98E381A08CAB}"/>
              </a:ext>
            </a:extLst>
          </p:cNvPr>
          <p:cNvSpPr/>
          <p:nvPr/>
        </p:nvSpPr>
        <p:spPr>
          <a:xfrm>
            <a:off x="6349549" y="2757401"/>
            <a:ext cx="1103984" cy="1166233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351;p41">
            <a:extLst>
              <a:ext uri="{FF2B5EF4-FFF2-40B4-BE49-F238E27FC236}">
                <a16:creationId xmlns:a16="http://schemas.microsoft.com/office/drawing/2014/main" id="{D52C835D-3670-C3FC-5077-607768BECF9F}"/>
              </a:ext>
            </a:extLst>
          </p:cNvPr>
          <p:cNvSpPr txBox="1"/>
          <p:nvPr/>
        </p:nvSpPr>
        <p:spPr>
          <a:xfrm>
            <a:off x="6957098" y="3256537"/>
            <a:ext cx="2211226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X12</a:t>
            </a:r>
          </a:p>
        </p:txBody>
      </p:sp>
    </p:spTree>
    <p:extLst>
      <p:ext uri="{BB962C8B-B14F-4D97-AF65-F5344CB8AC3E}">
        <p14:creationId xmlns:p14="http://schemas.microsoft.com/office/powerpoint/2010/main" val="125971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4" grpId="0"/>
      <p:bldP spid="2" grpId="0"/>
      <p:bldP spid="3" grpId="0" animBg="1"/>
      <p:bldP spid="6" grpId="0"/>
      <p:bldP spid="9" grpId="0"/>
      <p:bldP spid="2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9;p46">
            <a:extLst>
              <a:ext uri="{FF2B5EF4-FFF2-40B4-BE49-F238E27FC236}">
                <a16:creationId xmlns:a16="http://schemas.microsoft.com/office/drawing/2014/main" id="{79CC3648-1173-E708-2850-97417B716267}"/>
              </a:ext>
            </a:extLst>
          </p:cNvPr>
          <p:cNvSpPr/>
          <p:nvPr/>
        </p:nvSpPr>
        <p:spPr>
          <a:xfrm rot="10800000">
            <a:off x="-1762150" y="0"/>
            <a:ext cx="8229600" cy="5143500"/>
          </a:xfrm>
          <a:prstGeom prst="parallelogram">
            <a:avLst>
              <a:gd name="adj" fmla="val 20300"/>
            </a:avLst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/>
          </p:nvPr>
        </p:nvSpPr>
        <p:spPr>
          <a:xfrm>
            <a:off x="381934" y="1321608"/>
            <a:ext cx="5052875" cy="1123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F3F3F3"/>
                </a:solidFill>
              </a:rPr>
              <a:t>GASTROSTOCK</a:t>
            </a:r>
            <a:endParaRPr sz="3600" b="0" dirty="0">
              <a:solidFill>
                <a:srgbClr val="F3F3F3"/>
              </a:solidFill>
            </a:endParaRPr>
          </a:p>
        </p:txBody>
      </p:sp>
      <p:pic>
        <p:nvPicPr>
          <p:cNvPr id="8" name="Imagen 7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B40D46B5-8CB5-E47B-F154-10A6978C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90" y="704790"/>
            <a:ext cx="4545600" cy="4545600"/>
          </a:xfrm>
          <a:prstGeom prst="rect">
            <a:avLst/>
          </a:prstGeom>
        </p:spPr>
      </p:pic>
      <p:sp>
        <p:nvSpPr>
          <p:cNvPr id="7" name="Google Shape;151;p27">
            <a:extLst>
              <a:ext uri="{FF2B5EF4-FFF2-40B4-BE49-F238E27FC236}">
                <a16:creationId xmlns:a16="http://schemas.microsoft.com/office/drawing/2014/main" id="{C49ED369-1D1E-EFF6-F432-AF81A425A055}"/>
              </a:ext>
            </a:extLst>
          </p:cNvPr>
          <p:cNvSpPr txBox="1">
            <a:spLocks/>
          </p:cNvSpPr>
          <p:nvPr/>
        </p:nvSpPr>
        <p:spPr>
          <a:xfrm>
            <a:off x="252915" y="2445558"/>
            <a:ext cx="5052875" cy="68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2400" dirty="0">
                <a:solidFill>
                  <a:srgbClr val="F3F3F3"/>
                </a:solidFill>
              </a:rPr>
              <a:t>LA REVOLUCIÓN HOSTELERA</a:t>
            </a:r>
            <a:endParaRPr lang="es-ES" sz="1200" b="0"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B161B611-497B-A10C-FE5E-94B5846E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A7412719-817B-5CB2-3FF0-5DCDF15518EE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51A4F0BA-1CBC-EE92-6B11-1089F98538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5C80F0A1-78BE-D494-5889-316BCDF7D568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57B1F38F-1202-9D23-99E9-0261D09AA5B7}"/>
              </a:ext>
            </a:extLst>
          </p:cNvPr>
          <p:cNvSpPr txBox="1">
            <a:spLocks/>
          </p:cNvSpPr>
          <p:nvPr/>
        </p:nvSpPr>
        <p:spPr>
          <a:xfrm>
            <a:off x="187036" y="1423119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FREE</a:t>
            </a:r>
          </a:p>
        </p:txBody>
      </p:sp>
      <p:sp>
        <p:nvSpPr>
          <p:cNvPr id="16" name="Google Shape;8491;p60">
            <a:extLst>
              <a:ext uri="{FF2B5EF4-FFF2-40B4-BE49-F238E27FC236}">
                <a16:creationId xmlns:a16="http://schemas.microsoft.com/office/drawing/2014/main" id="{36EF9FE2-4F9F-A528-E31B-17957A5167C8}"/>
              </a:ext>
            </a:extLst>
          </p:cNvPr>
          <p:cNvSpPr/>
          <p:nvPr/>
        </p:nvSpPr>
        <p:spPr>
          <a:xfrm>
            <a:off x="6933126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8491;p60">
            <a:extLst>
              <a:ext uri="{FF2B5EF4-FFF2-40B4-BE49-F238E27FC236}">
                <a16:creationId xmlns:a16="http://schemas.microsoft.com/office/drawing/2014/main" id="{8D48FA25-1BF5-55CF-EBDD-835F85C37E9F}"/>
              </a:ext>
            </a:extLst>
          </p:cNvPr>
          <p:cNvSpPr/>
          <p:nvPr/>
        </p:nvSpPr>
        <p:spPr>
          <a:xfrm>
            <a:off x="7708508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8908;p61">
            <a:extLst>
              <a:ext uri="{FF2B5EF4-FFF2-40B4-BE49-F238E27FC236}">
                <a16:creationId xmlns:a16="http://schemas.microsoft.com/office/drawing/2014/main" id="{6929A60B-EBE7-7B94-6E37-6D164DAE473D}"/>
              </a:ext>
            </a:extLst>
          </p:cNvPr>
          <p:cNvGrpSpPr/>
          <p:nvPr/>
        </p:nvGrpSpPr>
        <p:grpSpPr>
          <a:xfrm>
            <a:off x="6237025" y="3591881"/>
            <a:ext cx="908296" cy="894949"/>
            <a:chOff x="6479471" y="2079003"/>
            <a:chExt cx="348923" cy="348706"/>
          </a:xfrm>
          <a:solidFill>
            <a:srgbClr val="A92E4F"/>
          </a:solidFill>
        </p:grpSpPr>
        <p:sp>
          <p:nvSpPr>
            <p:cNvPr id="21" name="Google Shape;8909;p61">
              <a:extLst>
                <a:ext uri="{FF2B5EF4-FFF2-40B4-BE49-F238E27FC236}">
                  <a16:creationId xmlns:a16="http://schemas.microsoft.com/office/drawing/2014/main" id="{9EDEA726-746D-D344-C660-881D790EFB79}"/>
                </a:ext>
              </a:extLst>
            </p:cNvPr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8910;p61">
              <a:extLst>
                <a:ext uri="{FF2B5EF4-FFF2-40B4-BE49-F238E27FC236}">
                  <a16:creationId xmlns:a16="http://schemas.microsoft.com/office/drawing/2014/main" id="{1229FAF8-EBF0-D455-E1A5-34209EE82F91}"/>
                </a:ext>
              </a:extLst>
            </p:cNvPr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  <a:grpFill/>
          </p:grpSpPr>
          <p:sp>
            <p:nvSpPr>
              <p:cNvPr id="23" name="Google Shape;8911;p61">
                <a:extLst>
                  <a:ext uri="{FF2B5EF4-FFF2-40B4-BE49-F238E27FC236}">
                    <a16:creationId xmlns:a16="http://schemas.microsoft.com/office/drawing/2014/main" id="{947E8B82-499F-6085-DB9E-65EEBDE52671}"/>
                  </a:ext>
                </a:extLst>
              </p:cNvPr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912;p61">
                <a:extLst>
                  <a:ext uri="{FF2B5EF4-FFF2-40B4-BE49-F238E27FC236}">
                    <a16:creationId xmlns:a16="http://schemas.microsoft.com/office/drawing/2014/main" id="{F53321B2-4AF5-1F5E-4587-E1317BA7DE14}"/>
                  </a:ext>
                </a:extLst>
              </p:cNvPr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913;p61">
                <a:extLst>
                  <a:ext uri="{FF2B5EF4-FFF2-40B4-BE49-F238E27FC236}">
                    <a16:creationId xmlns:a16="http://schemas.microsoft.com/office/drawing/2014/main" id="{207E4DB5-833F-3636-11F7-023F97849FDA}"/>
                  </a:ext>
                </a:extLst>
              </p:cNvPr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914;p61">
                <a:extLst>
                  <a:ext uri="{FF2B5EF4-FFF2-40B4-BE49-F238E27FC236}">
                    <a16:creationId xmlns:a16="http://schemas.microsoft.com/office/drawing/2014/main" id="{6CB420FA-9130-989F-D605-8A73232C9F24}"/>
                  </a:ext>
                </a:extLst>
              </p:cNvPr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15;p61">
                <a:extLst>
                  <a:ext uri="{FF2B5EF4-FFF2-40B4-BE49-F238E27FC236}">
                    <a16:creationId xmlns:a16="http://schemas.microsoft.com/office/drawing/2014/main" id="{8AC2F275-4F4E-D6C2-BA09-B826219C285C}"/>
                  </a:ext>
                </a:extLst>
              </p:cNvPr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16;p61">
                <a:extLst>
                  <a:ext uri="{FF2B5EF4-FFF2-40B4-BE49-F238E27FC236}">
                    <a16:creationId xmlns:a16="http://schemas.microsoft.com/office/drawing/2014/main" id="{DBF71375-2A64-9B5E-F786-6E8AC6346F86}"/>
                  </a:ext>
                </a:extLst>
              </p:cNvPr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17;p61">
                <a:extLst>
                  <a:ext uri="{FF2B5EF4-FFF2-40B4-BE49-F238E27FC236}">
                    <a16:creationId xmlns:a16="http://schemas.microsoft.com/office/drawing/2014/main" id="{4C6A426A-4018-87DB-12D4-06B45D82C01E}"/>
                  </a:ext>
                </a:extLst>
              </p:cNvPr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191;p31">
            <a:extLst>
              <a:ext uri="{FF2B5EF4-FFF2-40B4-BE49-F238E27FC236}">
                <a16:creationId xmlns:a16="http://schemas.microsoft.com/office/drawing/2014/main" id="{5F2A22A7-55E6-B00A-DE8B-4B41D6CD7D15}"/>
              </a:ext>
            </a:extLst>
          </p:cNvPr>
          <p:cNvSpPr txBox="1">
            <a:spLocks/>
          </p:cNvSpPr>
          <p:nvPr/>
        </p:nvSpPr>
        <p:spPr>
          <a:xfrm>
            <a:off x="7145321" y="3683261"/>
            <a:ext cx="192037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dirty="0">
                <a:solidFill>
                  <a:srgbClr val="A92E4F"/>
                </a:solidFill>
              </a:rPr>
              <a:t>5€ / M</a:t>
            </a:r>
          </a:p>
        </p:txBody>
      </p:sp>
      <p:grpSp>
        <p:nvGrpSpPr>
          <p:cNvPr id="41" name="Google Shape;9111;p62">
            <a:extLst>
              <a:ext uri="{FF2B5EF4-FFF2-40B4-BE49-F238E27FC236}">
                <a16:creationId xmlns:a16="http://schemas.microsoft.com/office/drawing/2014/main" id="{28CDC692-176A-45E0-407D-AD3F4DD78BAF}"/>
              </a:ext>
            </a:extLst>
          </p:cNvPr>
          <p:cNvGrpSpPr/>
          <p:nvPr/>
        </p:nvGrpSpPr>
        <p:grpSpPr>
          <a:xfrm>
            <a:off x="4846818" y="3650546"/>
            <a:ext cx="1010626" cy="1011099"/>
            <a:chOff x="-34032200" y="1916675"/>
            <a:chExt cx="291450" cy="291450"/>
          </a:xfrm>
          <a:solidFill>
            <a:schemeClr val="bg1"/>
          </a:solidFill>
        </p:grpSpPr>
        <p:sp>
          <p:nvSpPr>
            <p:cNvPr id="42" name="Google Shape;9112;p62">
              <a:extLst>
                <a:ext uri="{FF2B5EF4-FFF2-40B4-BE49-F238E27FC236}">
                  <a16:creationId xmlns:a16="http://schemas.microsoft.com/office/drawing/2014/main" id="{26C70137-428C-1553-C646-6488687416D4}"/>
                </a:ext>
              </a:extLst>
            </p:cNvPr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13;p62">
              <a:extLst>
                <a:ext uri="{FF2B5EF4-FFF2-40B4-BE49-F238E27FC236}">
                  <a16:creationId xmlns:a16="http://schemas.microsoft.com/office/drawing/2014/main" id="{40599ACE-216E-9EC7-ABEC-811B4AA65EC6}"/>
                </a:ext>
              </a:extLst>
            </p:cNvPr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14;p62">
              <a:extLst>
                <a:ext uri="{FF2B5EF4-FFF2-40B4-BE49-F238E27FC236}">
                  <a16:creationId xmlns:a16="http://schemas.microsoft.com/office/drawing/2014/main" id="{97833709-733C-E1A2-DC3C-2F02B6251A9B}"/>
                </a:ext>
              </a:extLst>
            </p:cNvPr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15;p62">
              <a:extLst>
                <a:ext uri="{FF2B5EF4-FFF2-40B4-BE49-F238E27FC236}">
                  <a16:creationId xmlns:a16="http://schemas.microsoft.com/office/drawing/2014/main" id="{9D32C02B-0D24-95FF-D716-0714D995DCE8}"/>
                </a:ext>
              </a:extLst>
            </p:cNvPr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4" descr="Caja de cartón abierta - Iconos gratis de">
            <a:extLst>
              <a:ext uri="{FF2B5EF4-FFF2-40B4-BE49-F238E27FC236}">
                <a16:creationId xmlns:a16="http://schemas.microsoft.com/office/drawing/2014/main" id="{38265939-CACE-8B66-6D59-C6F10B5C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2" y="2222870"/>
            <a:ext cx="1263285" cy="12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ampana - Iconos gratis de herramientas y utensilios">
            <a:extLst>
              <a:ext uri="{FF2B5EF4-FFF2-40B4-BE49-F238E27FC236}">
                <a16:creationId xmlns:a16="http://schemas.microsoft.com/office/drawing/2014/main" id="{CE2BBF23-53E1-77AA-35EC-17279C8A6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96" y="3593467"/>
            <a:ext cx="1001006" cy="10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51;p41">
            <a:extLst>
              <a:ext uri="{FF2B5EF4-FFF2-40B4-BE49-F238E27FC236}">
                <a16:creationId xmlns:a16="http://schemas.microsoft.com/office/drawing/2014/main" id="{55ED1918-7A64-8B09-AD2F-D3ECB920D6F5}"/>
              </a:ext>
            </a:extLst>
          </p:cNvPr>
          <p:cNvSpPr txBox="1"/>
          <p:nvPr/>
        </p:nvSpPr>
        <p:spPr>
          <a:xfrm>
            <a:off x="1405151" y="25238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STOCK</a:t>
            </a:r>
            <a:endParaRPr sz="28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5" name="Google Shape;351;p41">
            <a:extLst>
              <a:ext uri="{FF2B5EF4-FFF2-40B4-BE49-F238E27FC236}">
                <a16:creationId xmlns:a16="http://schemas.microsoft.com/office/drawing/2014/main" id="{66BBD157-255A-D1AB-A05E-CB6D70DCA9E2}"/>
              </a:ext>
            </a:extLst>
          </p:cNvPr>
          <p:cNvSpPr txBox="1"/>
          <p:nvPr/>
        </p:nvSpPr>
        <p:spPr>
          <a:xfrm>
            <a:off x="105219" y="38473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CADUCIDAD</a:t>
            </a:r>
            <a:endParaRPr sz="20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17" name="Google Shape;8858;p61" descr="wqe">
            <a:extLst>
              <a:ext uri="{FF2B5EF4-FFF2-40B4-BE49-F238E27FC236}">
                <a16:creationId xmlns:a16="http://schemas.microsoft.com/office/drawing/2014/main" id="{30A804C5-790E-21B7-3F9B-056F3C05CBB3}"/>
              </a:ext>
            </a:extLst>
          </p:cNvPr>
          <p:cNvGrpSpPr>
            <a:grpSpLocks noChangeAspect="1"/>
          </p:cNvGrpSpPr>
          <p:nvPr/>
        </p:nvGrpSpPr>
        <p:grpSpPr>
          <a:xfrm>
            <a:off x="3404927" y="2620017"/>
            <a:ext cx="883760" cy="907398"/>
            <a:chOff x="-62150375" y="2664925"/>
            <a:chExt cx="316650" cy="318225"/>
          </a:xfrm>
          <a:solidFill>
            <a:schemeClr val="bg1"/>
          </a:solidFill>
        </p:grpSpPr>
        <p:sp>
          <p:nvSpPr>
            <p:cNvPr id="18" name="Google Shape;8859;p61">
              <a:extLst>
                <a:ext uri="{FF2B5EF4-FFF2-40B4-BE49-F238E27FC236}">
                  <a16:creationId xmlns:a16="http://schemas.microsoft.com/office/drawing/2014/main" id="{529223D5-258B-27FB-6B81-03A9FDD4AAA9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60;p61">
              <a:extLst>
                <a:ext uri="{FF2B5EF4-FFF2-40B4-BE49-F238E27FC236}">
                  <a16:creationId xmlns:a16="http://schemas.microsoft.com/office/drawing/2014/main" id="{268C8914-E1E1-6CA7-4FE8-BF3B525140AC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61;p61">
              <a:extLst>
                <a:ext uri="{FF2B5EF4-FFF2-40B4-BE49-F238E27FC236}">
                  <a16:creationId xmlns:a16="http://schemas.microsoft.com/office/drawing/2014/main" id="{4066178F-99D7-5128-A07A-2DC7A18F2FBF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62;p61">
              <a:extLst>
                <a:ext uri="{FF2B5EF4-FFF2-40B4-BE49-F238E27FC236}">
                  <a16:creationId xmlns:a16="http://schemas.microsoft.com/office/drawing/2014/main" id="{6DBD562F-B372-C7CB-CF27-6D2769A1C601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51;p41">
            <a:extLst>
              <a:ext uri="{FF2B5EF4-FFF2-40B4-BE49-F238E27FC236}">
                <a16:creationId xmlns:a16="http://schemas.microsoft.com/office/drawing/2014/main" id="{DAFC8E69-1B56-2DDE-52C1-9AA5E7ACCB20}"/>
              </a:ext>
            </a:extLst>
          </p:cNvPr>
          <p:cNvSpPr txBox="1"/>
          <p:nvPr/>
        </p:nvSpPr>
        <p:spPr>
          <a:xfrm>
            <a:off x="4243568" y="2743096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ANÁLISIS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36" name="Google Shape;351;p41">
            <a:extLst>
              <a:ext uri="{FF2B5EF4-FFF2-40B4-BE49-F238E27FC236}">
                <a16:creationId xmlns:a16="http://schemas.microsoft.com/office/drawing/2014/main" id="{24C98964-D68E-43C1-C7C8-BB9BFCF95CC2}"/>
              </a:ext>
            </a:extLst>
          </p:cNvPr>
          <p:cNvSpPr txBox="1"/>
          <p:nvPr/>
        </p:nvSpPr>
        <p:spPr>
          <a:xfrm>
            <a:off x="3107521" y="3972752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TOTALES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39" name="Google Shape;351;p41">
            <a:extLst>
              <a:ext uri="{FF2B5EF4-FFF2-40B4-BE49-F238E27FC236}">
                <a16:creationId xmlns:a16="http://schemas.microsoft.com/office/drawing/2014/main" id="{F02129EC-0836-E068-45FB-95D7E14B84E2}"/>
              </a:ext>
            </a:extLst>
          </p:cNvPr>
          <p:cNvSpPr txBox="1"/>
          <p:nvPr/>
        </p:nvSpPr>
        <p:spPr>
          <a:xfrm>
            <a:off x="3660262" y="2006539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+ FREE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40" name="Google Shape;351;p41">
            <a:extLst>
              <a:ext uri="{FF2B5EF4-FFF2-40B4-BE49-F238E27FC236}">
                <a16:creationId xmlns:a16="http://schemas.microsoft.com/office/drawing/2014/main" id="{428BB9EE-F108-E3C1-B2DC-7414595AB771}"/>
              </a:ext>
            </a:extLst>
          </p:cNvPr>
          <p:cNvSpPr txBox="1"/>
          <p:nvPr/>
        </p:nvSpPr>
        <p:spPr>
          <a:xfrm>
            <a:off x="6406117" y="2131190"/>
            <a:ext cx="2211428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PREMIUM</a:t>
            </a:r>
            <a:endParaRPr sz="32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5811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BA7AD97C-6204-C2D6-33A2-A5CEE7A0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9ECD8D20-1463-B1DE-F9A5-F414D6C8BD5F}"/>
              </a:ext>
            </a:extLst>
          </p:cNvPr>
          <p:cNvSpPr txBox="1">
            <a:spLocks/>
          </p:cNvSpPr>
          <p:nvPr/>
        </p:nvSpPr>
        <p:spPr>
          <a:xfrm>
            <a:off x="6147050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PREMIUM</a:t>
            </a:r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8A554EFD-93B4-AE48-9C0B-B4E224529B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7DE4FD02-FE39-89B3-9223-7901D8F2D78C}"/>
              </a:ext>
            </a:extLst>
          </p:cNvPr>
          <p:cNvSpPr txBox="1">
            <a:spLocks/>
          </p:cNvSpPr>
          <p:nvPr/>
        </p:nvSpPr>
        <p:spPr>
          <a:xfrm>
            <a:off x="99440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PILOTOS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BE7C95C8-AF3A-3023-8BE5-E44B1FA56FD3}"/>
              </a:ext>
            </a:extLst>
          </p:cNvPr>
          <p:cNvSpPr txBox="1">
            <a:spLocks/>
          </p:cNvSpPr>
          <p:nvPr/>
        </p:nvSpPr>
        <p:spPr>
          <a:xfrm>
            <a:off x="187036" y="1423119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rgbClr val="A92E4F"/>
                </a:solidFill>
              </a:rPr>
              <a:t>FREE</a:t>
            </a:r>
          </a:p>
        </p:txBody>
      </p:sp>
      <p:sp>
        <p:nvSpPr>
          <p:cNvPr id="16" name="Google Shape;8491;p60">
            <a:extLst>
              <a:ext uri="{FF2B5EF4-FFF2-40B4-BE49-F238E27FC236}">
                <a16:creationId xmlns:a16="http://schemas.microsoft.com/office/drawing/2014/main" id="{0FAB33E9-794A-8EAA-AD6C-A4055BED4F64}"/>
              </a:ext>
            </a:extLst>
          </p:cNvPr>
          <p:cNvSpPr/>
          <p:nvPr/>
        </p:nvSpPr>
        <p:spPr>
          <a:xfrm>
            <a:off x="10705026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8491;p60">
            <a:extLst>
              <a:ext uri="{FF2B5EF4-FFF2-40B4-BE49-F238E27FC236}">
                <a16:creationId xmlns:a16="http://schemas.microsoft.com/office/drawing/2014/main" id="{0BBD40C7-3F68-7AAE-3993-AD7426A61BF8}"/>
              </a:ext>
            </a:extLst>
          </p:cNvPr>
          <p:cNvSpPr/>
          <p:nvPr/>
        </p:nvSpPr>
        <p:spPr>
          <a:xfrm>
            <a:off x="11480408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8908;p61">
            <a:extLst>
              <a:ext uri="{FF2B5EF4-FFF2-40B4-BE49-F238E27FC236}">
                <a16:creationId xmlns:a16="http://schemas.microsoft.com/office/drawing/2014/main" id="{7EED2EDE-2052-E734-DD70-F1123180F468}"/>
              </a:ext>
            </a:extLst>
          </p:cNvPr>
          <p:cNvGrpSpPr/>
          <p:nvPr/>
        </p:nvGrpSpPr>
        <p:grpSpPr>
          <a:xfrm>
            <a:off x="10008925" y="3591881"/>
            <a:ext cx="908296" cy="894949"/>
            <a:chOff x="6479471" y="2079003"/>
            <a:chExt cx="348923" cy="348706"/>
          </a:xfrm>
          <a:solidFill>
            <a:srgbClr val="A92E4F"/>
          </a:solidFill>
        </p:grpSpPr>
        <p:sp>
          <p:nvSpPr>
            <p:cNvPr id="21" name="Google Shape;8909;p61">
              <a:extLst>
                <a:ext uri="{FF2B5EF4-FFF2-40B4-BE49-F238E27FC236}">
                  <a16:creationId xmlns:a16="http://schemas.microsoft.com/office/drawing/2014/main" id="{6C7FBCA8-1817-A0AD-0FD9-9CC4B969E769}"/>
                </a:ext>
              </a:extLst>
            </p:cNvPr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8910;p61">
              <a:extLst>
                <a:ext uri="{FF2B5EF4-FFF2-40B4-BE49-F238E27FC236}">
                  <a16:creationId xmlns:a16="http://schemas.microsoft.com/office/drawing/2014/main" id="{EF5F06CE-AE8A-68D4-EA73-B7172E48996F}"/>
                </a:ext>
              </a:extLst>
            </p:cNvPr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  <a:grpFill/>
          </p:grpSpPr>
          <p:sp>
            <p:nvSpPr>
              <p:cNvPr id="23" name="Google Shape;8911;p61">
                <a:extLst>
                  <a:ext uri="{FF2B5EF4-FFF2-40B4-BE49-F238E27FC236}">
                    <a16:creationId xmlns:a16="http://schemas.microsoft.com/office/drawing/2014/main" id="{257D7B23-13A0-7586-43C6-1FBC9CCD2B34}"/>
                  </a:ext>
                </a:extLst>
              </p:cNvPr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912;p61">
                <a:extLst>
                  <a:ext uri="{FF2B5EF4-FFF2-40B4-BE49-F238E27FC236}">
                    <a16:creationId xmlns:a16="http://schemas.microsoft.com/office/drawing/2014/main" id="{DC6B4E48-EE51-C188-F870-6D9B54E9A643}"/>
                  </a:ext>
                </a:extLst>
              </p:cNvPr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913;p61">
                <a:extLst>
                  <a:ext uri="{FF2B5EF4-FFF2-40B4-BE49-F238E27FC236}">
                    <a16:creationId xmlns:a16="http://schemas.microsoft.com/office/drawing/2014/main" id="{29C3D78B-9FF6-1927-BBA7-E7D71BBCF2F4}"/>
                  </a:ext>
                </a:extLst>
              </p:cNvPr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914;p61">
                <a:extLst>
                  <a:ext uri="{FF2B5EF4-FFF2-40B4-BE49-F238E27FC236}">
                    <a16:creationId xmlns:a16="http://schemas.microsoft.com/office/drawing/2014/main" id="{5E63837D-CE98-62A9-1696-A2B5884602A4}"/>
                  </a:ext>
                </a:extLst>
              </p:cNvPr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15;p61">
                <a:extLst>
                  <a:ext uri="{FF2B5EF4-FFF2-40B4-BE49-F238E27FC236}">
                    <a16:creationId xmlns:a16="http://schemas.microsoft.com/office/drawing/2014/main" id="{F741B07B-BC4F-37A3-D012-5C9467E1D907}"/>
                  </a:ext>
                </a:extLst>
              </p:cNvPr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16;p61">
                <a:extLst>
                  <a:ext uri="{FF2B5EF4-FFF2-40B4-BE49-F238E27FC236}">
                    <a16:creationId xmlns:a16="http://schemas.microsoft.com/office/drawing/2014/main" id="{5E9552DE-F103-82CB-CFB0-CAF61A25BB49}"/>
                  </a:ext>
                </a:extLst>
              </p:cNvPr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17;p61">
                <a:extLst>
                  <a:ext uri="{FF2B5EF4-FFF2-40B4-BE49-F238E27FC236}">
                    <a16:creationId xmlns:a16="http://schemas.microsoft.com/office/drawing/2014/main" id="{1FD7F19C-1EAC-F5C1-D7BA-9255D8B3CC4B}"/>
                  </a:ext>
                </a:extLst>
              </p:cNvPr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191;p31">
            <a:extLst>
              <a:ext uri="{FF2B5EF4-FFF2-40B4-BE49-F238E27FC236}">
                <a16:creationId xmlns:a16="http://schemas.microsoft.com/office/drawing/2014/main" id="{A47192CE-10CA-D25B-DDBA-5393AB491896}"/>
              </a:ext>
            </a:extLst>
          </p:cNvPr>
          <p:cNvSpPr txBox="1">
            <a:spLocks/>
          </p:cNvSpPr>
          <p:nvPr/>
        </p:nvSpPr>
        <p:spPr>
          <a:xfrm>
            <a:off x="10917221" y="3683261"/>
            <a:ext cx="192037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dirty="0">
                <a:solidFill>
                  <a:srgbClr val="A92E4F"/>
                </a:solidFill>
              </a:rPr>
              <a:t>5€ / M</a:t>
            </a:r>
          </a:p>
        </p:txBody>
      </p:sp>
      <p:grpSp>
        <p:nvGrpSpPr>
          <p:cNvPr id="41" name="Google Shape;9111;p62">
            <a:extLst>
              <a:ext uri="{FF2B5EF4-FFF2-40B4-BE49-F238E27FC236}">
                <a16:creationId xmlns:a16="http://schemas.microsoft.com/office/drawing/2014/main" id="{B6B87468-460D-2C21-A6E8-078CF9098167}"/>
              </a:ext>
            </a:extLst>
          </p:cNvPr>
          <p:cNvGrpSpPr/>
          <p:nvPr/>
        </p:nvGrpSpPr>
        <p:grpSpPr>
          <a:xfrm>
            <a:off x="7814251" y="3650546"/>
            <a:ext cx="1010626" cy="1011099"/>
            <a:chOff x="-34032200" y="1916675"/>
            <a:chExt cx="291450" cy="291450"/>
          </a:xfrm>
          <a:solidFill>
            <a:schemeClr val="bg1"/>
          </a:solidFill>
        </p:grpSpPr>
        <p:sp>
          <p:nvSpPr>
            <p:cNvPr id="42" name="Google Shape;9112;p62">
              <a:extLst>
                <a:ext uri="{FF2B5EF4-FFF2-40B4-BE49-F238E27FC236}">
                  <a16:creationId xmlns:a16="http://schemas.microsoft.com/office/drawing/2014/main" id="{9E339B91-4DB5-38ED-C783-F186878AD739}"/>
                </a:ext>
              </a:extLst>
            </p:cNvPr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13;p62">
              <a:extLst>
                <a:ext uri="{FF2B5EF4-FFF2-40B4-BE49-F238E27FC236}">
                  <a16:creationId xmlns:a16="http://schemas.microsoft.com/office/drawing/2014/main" id="{CC6B1942-7B4D-C3FB-49C1-43BA719DA434}"/>
                </a:ext>
              </a:extLst>
            </p:cNvPr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14;p62">
              <a:extLst>
                <a:ext uri="{FF2B5EF4-FFF2-40B4-BE49-F238E27FC236}">
                  <a16:creationId xmlns:a16="http://schemas.microsoft.com/office/drawing/2014/main" id="{1F6BD97F-A131-E1E0-5669-4A595808E908}"/>
                </a:ext>
              </a:extLst>
            </p:cNvPr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15;p62">
              <a:extLst>
                <a:ext uri="{FF2B5EF4-FFF2-40B4-BE49-F238E27FC236}">
                  <a16:creationId xmlns:a16="http://schemas.microsoft.com/office/drawing/2014/main" id="{B9E40E83-E331-B105-4606-86206ED815F7}"/>
                </a:ext>
              </a:extLst>
            </p:cNvPr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4" descr="Caja de cartón abierta - Iconos gratis de">
            <a:extLst>
              <a:ext uri="{FF2B5EF4-FFF2-40B4-BE49-F238E27FC236}">
                <a16:creationId xmlns:a16="http://schemas.microsoft.com/office/drawing/2014/main" id="{C6DD8236-185A-4387-6D13-0D9D025F9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2" y="2222870"/>
            <a:ext cx="1263285" cy="12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ampana - Iconos gratis de herramientas y utensilios">
            <a:extLst>
              <a:ext uri="{FF2B5EF4-FFF2-40B4-BE49-F238E27FC236}">
                <a16:creationId xmlns:a16="http://schemas.microsoft.com/office/drawing/2014/main" id="{7142EEF3-3C59-D6A5-C7DB-BC53403B5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96" y="3593467"/>
            <a:ext cx="1001006" cy="10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51;p41">
            <a:extLst>
              <a:ext uri="{FF2B5EF4-FFF2-40B4-BE49-F238E27FC236}">
                <a16:creationId xmlns:a16="http://schemas.microsoft.com/office/drawing/2014/main" id="{754989AE-524F-4D1A-FBC6-D725BEEAC525}"/>
              </a:ext>
            </a:extLst>
          </p:cNvPr>
          <p:cNvSpPr txBox="1"/>
          <p:nvPr/>
        </p:nvSpPr>
        <p:spPr>
          <a:xfrm>
            <a:off x="1405151" y="25238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STOCK</a:t>
            </a:r>
            <a:endParaRPr sz="28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5" name="Google Shape;351;p41">
            <a:extLst>
              <a:ext uri="{FF2B5EF4-FFF2-40B4-BE49-F238E27FC236}">
                <a16:creationId xmlns:a16="http://schemas.microsoft.com/office/drawing/2014/main" id="{4E398939-A3CD-D2DF-C446-20584EF042D4}"/>
              </a:ext>
            </a:extLst>
          </p:cNvPr>
          <p:cNvSpPr txBox="1"/>
          <p:nvPr/>
        </p:nvSpPr>
        <p:spPr>
          <a:xfrm>
            <a:off x="105219" y="3847393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CADUCIDAD</a:t>
            </a:r>
            <a:endParaRPr sz="20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17" name="Google Shape;8858;p61" descr="wqe">
            <a:extLst>
              <a:ext uri="{FF2B5EF4-FFF2-40B4-BE49-F238E27FC236}">
                <a16:creationId xmlns:a16="http://schemas.microsoft.com/office/drawing/2014/main" id="{236969CE-8DBE-A080-42E0-9ABA1390BDFA}"/>
              </a:ext>
            </a:extLst>
          </p:cNvPr>
          <p:cNvGrpSpPr>
            <a:grpSpLocks noChangeAspect="1"/>
          </p:cNvGrpSpPr>
          <p:nvPr/>
        </p:nvGrpSpPr>
        <p:grpSpPr>
          <a:xfrm>
            <a:off x="6372360" y="2620017"/>
            <a:ext cx="883760" cy="907398"/>
            <a:chOff x="-62150375" y="2664925"/>
            <a:chExt cx="316650" cy="318225"/>
          </a:xfrm>
          <a:solidFill>
            <a:schemeClr val="bg1"/>
          </a:solidFill>
        </p:grpSpPr>
        <p:sp>
          <p:nvSpPr>
            <p:cNvPr id="18" name="Google Shape;8859;p61">
              <a:extLst>
                <a:ext uri="{FF2B5EF4-FFF2-40B4-BE49-F238E27FC236}">
                  <a16:creationId xmlns:a16="http://schemas.microsoft.com/office/drawing/2014/main" id="{AB5E1DE3-23F1-362C-8394-2C041654FBC4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60;p61">
              <a:extLst>
                <a:ext uri="{FF2B5EF4-FFF2-40B4-BE49-F238E27FC236}">
                  <a16:creationId xmlns:a16="http://schemas.microsoft.com/office/drawing/2014/main" id="{182B6E75-71A4-14E6-625B-DF4C8682C85E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61;p61">
              <a:extLst>
                <a:ext uri="{FF2B5EF4-FFF2-40B4-BE49-F238E27FC236}">
                  <a16:creationId xmlns:a16="http://schemas.microsoft.com/office/drawing/2014/main" id="{317630F3-DC4A-B5B3-8CCC-CF0A1DCA692C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62;p61">
              <a:extLst>
                <a:ext uri="{FF2B5EF4-FFF2-40B4-BE49-F238E27FC236}">
                  <a16:creationId xmlns:a16="http://schemas.microsoft.com/office/drawing/2014/main" id="{3560798E-810E-8360-B4FF-7F9EAEE2EC9E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51;p41">
            <a:extLst>
              <a:ext uri="{FF2B5EF4-FFF2-40B4-BE49-F238E27FC236}">
                <a16:creationId xmlns:a16="http://schemas.microsoft.com/office/drawing/2014/main" id="{266FEF6A-E3EF-2BA0-19EE-885EE2B9DFC1}"/>
              </a:ext>
            </a:extLst>
          </p:cNvPr>
          <p:cNvSpPr txBox="1"/>
          <p:nvPr/>
        </p:nvSpPr>
        <p:spPr>
          <a:xfrm>
            <a:off x="7211001" y="2743096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ANÁLISIS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36" name="Google Shape;351;p41">
            <a:extLst>
              <a:ext uri="{FF2B5EF4-FFF2-40B4-BE49-F238E27FC236}">
                <a16:creationId xmlns:a16="http://schemas.microsoft.com/office/drawing/2014/main" id="{88B9DCC1-52F2-9673-ACA9-C3373C41BF79}"/>
              </a:ext>
            </a:extLst>
          </p:cNvPr>
          <p:cNvSpPr txBox="1"/>
          <p:nvPr/>
        </p:nvSpPr>
        <p:spPr>
          <a:xfrm>
            <a:off x="6074954" y="3972752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TOTALES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39" name="Google Shape;351;p41">
            <a:extLst>
              <a:ext uri="{FF2B5EF4-FFF2-40B4-BE49-F238E27FC236}">
                <a16:creationId xmlns:a16="http://schemas.microsoft.com/office/drawing/2014/main" id="{2890D0DB-42B9-FDCB-E8F6-D853F3418734}"/>
              </a:ext>
            </a:extLst>
          </p:cNvPr>
          <p:cNvSpPr txBox="1"/>
          <p:nvPr/>
        </p:nvSpPr>
        <p:spPr>
          <a:xfrm>
            <a:off x="6627695" y="2006539"/>
            <a:ext cx="1737129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+ FREE</a:t>
            </a:r>
            <a:endParaRPr sz="24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40" name="Google Shape;351;p41">
            <a:extLst>
              <a:ext uri="{FF2B5EF4-FFF2-40B4-BE49-F238E27FC236}">
                <a16:creationId xmlns:a16="http://schemas.microsoft.com/office/drawing/2014/main" id="{E08E9088-1E45-D1DD-84D6-A610E3F2B428}"/>
              </a:ext>
            </a:extLst>
          </p:cNvPr>
          <p:cNvSpPr txBox="1"/>
          <p:nvPr/>
        </p:nvSpPr>
        <p:spPr>
          <a:xfrm>
            <a:off x="10178017" y="2131190"/>
            <a:ext cx="2211428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PREMIUM</a:t>
            </a:r>
            <a:endParaRPr sz="3200" b="1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cxnSp>
        <p:nvCxnSpPr>
          <p:cNvPr id="4" name="Conector: curvado 3">
            <a:extLst>
              <a:ext uri="{FF2B5EF4-FFF2-40B4-BE49-F238E27FC236}">
                <a16:creationId xmlns:a16="http://schemas.microsoft.com/office/drawing/2014/main" id="{EE729296-528E-E710-0D8D-2BA64D5A907B}"/>
              </a:ext>
            </a:extLst>
          </p:cNvPr>
          <p:cNvCxnSpPr>
            <a:cxnSpLocks/>
          </p:cNvCxnSpPr>
          <p:nvPr/>
        </p:nvCxnSpPr>
        <p:spPr>
          <a:xfrm>
            <a:off x="3380043" y="3715549"/>
            <a:ext cx="2504060" cy="12700"/>
          </a:xfrm>
          <a:prstGeom prst="curvedConnector3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Google Shape;293;p36">
            <a:extLst>
              <a:ext uri="{FF2B5EF4-FFF2-40B4-BE49-F238E27FC236}">
                <a16:creationId xmlns:a16="http://schemas.microsoft.com/office/drawing/2014/main" id="{1A6B82BD-891B-978E-E934-F640C9A8981A}"/>
              </a:ext>
            </a:extLst>
          </p:cNvPr>
          <p:cNvSpPr txBox="1">
            <a:spLocks/>
          </p:cNvSpPr>
          <p:nvPr/>
        </p:nvSpPr>
        <p:spPr>
          <a:xfrm rot="21253774">
            <a:off x="3289608" y="2260750"/>
            <a:ext cx="2545127" cy="1041969"/>
          </a:xfrm>
          <a:prstGeom prst="rect">
            <a:avLst/>
          </a:pr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rgbClr val="A92D4F"/>
                </a:solidFill>
              </a:rPr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269839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 56">
            <a:extLst>
              <a:ext uri="{FF2B5EF4-FFF2-40B4-BE49-F238E27FC236}">
                <a16:creationId xmlns:a16="http://schemas.microsoft.com/office/drawing/2014/main" id="{4BA4D119-15FB-8499-BE03-D14F4C95169B}"/>
              </a:ext>
            </a:extLst>
          </p:cNvPr>
          <p:cNvSpPr/>
          <p:nvPr/>
        </p:nvSpPr>
        <p:spPr>
          <a:xfrm>
            <a:off x="2520192" y="1349438"/>
            <a:ext cx="2124865" cy="291215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30ED766-2A59-450F-F9CC-B86F81A8D880}"/>
              </a:ext>
            </a:extLst>
          </p:cNvPr>
          <p:cNvSpPr/>
          <p:nvPr/>
        </p:nvSpPr>
        <p:spPr>
          <a:xfrm>
            <a:off x="6161225" y="1701541"/>
            <a:ext cx="2124865" cy="249892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EF367C36-3893-C181-3D4C-3175138CAFAD}"/>
              </a:ext>
            </a:extLst>
          </p:cNvPr>
          <p:cNvSpPr/>
          <p:nvPr/>
        </p:nvSpPr>
        <p:spPr>
          <a:xfrm>
            <a:off x="4258733" y="1492601"/>
            <a:ext cx="2306772" cy="282432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3" name="Rectángulo 332">
            <a:extLst>
              <a:ext uri="{FF2B5EF4-FFF2-40B4-BE49-F238E27FC236}">
                <a16:creationId xmlns:a16="http://schemas.microsoft.com/office/drawing/2014/main" id="{91FB0FEA-27DC-D4E2-3C3A-18D00165A8B6}"/>
              </a:ext>
            </a:extLst>
          </p:cNvPr>
          <p:cNvSpPr/>
          <p:nvPr/>
        </p:nvSpPr>
        <p:spPr>
          <a:xfrm>
            <a:off x="2117039" y="1565168"/>
            <a:ext cx="2365644" cy="260739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4039B20-3377-7A48-694C-6B603AEBC109}"/>
              </a:ext>
            </a:extLst>
          </p:cNvPr>
          <p:cNvSpPr/>
          <p:nvPr/>
        </p:nvSpPr>
        <p:spPr>
          <a:xfrm>
            <a:off x="1920148" y="1012246"/>
            <a:ext cx="2400767" cy="311900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F5F8F14-8882-92AA-2C60-2666710158F5}"/>
              </a:ext>
            </a:extLst>
          </p:cNvPr>
          <p:cNvSpPr/>
          <p:nvPr/>
        </p:nvSpPr>
        <p:spPr>
          <a:xfrm>
            <a:off x="4411203" y="982800"/>
            <a:ext cx="2680765" cy="3119008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4540548-2932-415B-DCEC-AAD56F747264}"/>
              </a:ext>
            </a:extLst>
          </p:cNvPr>
          <p:cNvSpPr/>
          <p:nvPr/>
        </p:nvSpPr>
        <p:spPr>
          <a:xfrm>
            <a:off x="4594921" y="871397"/>
            <a:ext cx="2772264" cy="3320636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853B9B8-076A-34CE-A7FA-B3542C3500D7}"/>
              </a:ext>
            </a:extLst>
          </p:cNvPr>
          <p:cNvSpPr/>
          <p:nvPr/>
        </p:nvSpPr>
        <p:spPr>
          <a:xfrm>
            <a:off x="1714490" y="827021"/>
            <a:ext cx="2772264" cy="332063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6AC0CEF-C809-9511-07A4-CCC75D86F678}"/>
              </a:ext>
            </a:extLst>
          </p:cNvPr>
          <p:cNvSpPr/>
          <p:nvPr/>
        </p:nvSpPr>
        <p:spPr>
          <a:xfrm>
            <a:off x="683453" y="1416485"/>
            <a:ext cx="2306772" cy="2824321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673FD81-5E41-78E0-14F7-4DF845FAC9FB}"/>
              </a:ext>
            </a:extLst>
          </p:cNvPr>
          <p:cNvSpPr/>
          <p:nvPr/>
        </p:nvSpPr>
        <p:spPr>
          <a:xfrm>
            <a:off x="4733959" y="1003445"/>
            <a:ext cx="2772264" cy="332063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286644" y="321136"/>
            <a:ext cx="3382055" cy="91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rgbClr val="A92E4F"/>
                </a:solidFill>
              </a:rPr>
              <a:t>E</a:t>
            </a:r>
            <a:r>
              <a:rPr lang="en" sz="4800" dirty="0">
                <a:solidFill>
                  <a:srgbClr val="A92E4F"/>
                </a:solidFill>
              </a:rPr>
              <a:t>QUIPO</a:t>
            </a:r>
            <a:endParaRPr sz="4800" dirty="0">
              <a:solidFill>
                <a:srgbClr val="A92E4F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BA576CA-C12E-D9C2-6393-2D610F7B404D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11</a:t>
            </a:r>
          </a:p>
        </p:txBody>
      </p:sp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B8A33480-14BC-F1CB-2A47-ECB0509AED08}"/>
              </a:ext>
            </a:extLst>
          </p:cNvPr>
          <p:cNvSpPr txBox="1">
            <a:spLocks/>
          </p:cNvSpPr>
          <p:nvPr/>
        </p:nvSpPr>
        <p:spPr>
          <a:xfrm>
            <a:off x="714883" y="4005169"/>
            <a:ext cx="7668391" cy="924780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4400" dirty="0">
                <a:solidFill>
                  <a:schemeClr val="tx2"/>
                </a:solidFill>
              </a:rPr>
              <a:t>PROJECT MANAGER</a:t>
            </a:r>
            <a:endParaRPr lang="es-ES" sz="6000" dirty="0">
              <a:solidFill>
                <a:schemeClr val="tx2"/>
              </a:solidFill>
            </a:endParaRPr>
          </a:p>
        </p:txBody>
      </p:sp>
      <p:pic>
        <p:nvPicPr>
          <p:cNvPr id="8" name="Imagen 7" descr="Hombre con barba y bigote&#10;&#10;El contenido generado por IA puede ser incorrecto.">
            <a:extLst>
              <a:ext uri="{FF2B5EF4-FFF2-40B4-BE49-F238E27FC236}">
                <a16:creationId xmlns:a16="http://schemas.microsoft.com/office/drawing/2014/main" id="{FFABFD63-5258-1852-31D7-141C1FFD88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8444" y="281815"/>
            <a:ext cx="2867792" cy="3754201"/>
          </a:xfrm>
          <a:prstGeom prst="rect">
            <a:avLst/>
          </a:prstGeom>
        </p:spPr>
      </p:pic>
      <p:sp>
        <p:nvSpPr>
          <p:cNvPr id="58" name="Rectángulo 57">
            <a:extLst>
              <a:ext uri="{FF2B5EF4-FFF2-40B4-BE49-F238E27FC236}">
                <a16:creationId xmlns:a16="http://schemas.microsoft.com/office/drawing/2014/main" id="{2950B448-447A-9603-813B-75B15FCA1F4C}"/>
              </a:ext>
            </a:extLst>
          </p:cNvPr>
          <p:cNvSpPr/>
          <p:nvPr/>
        </p:nvSpPr>
        <p:spPr>
          <a:xfrm>
            <a:off x="1884984" y="951467"/>
            <a:ext cx="2772264" cy="3320636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6" name="Rectángulo 325">
            <a:extLst>
              <a:ext uri="{FF2B5EF4-FFF2-40B4-BE49-F238E27FC236}">
                <a16:creationId xmlns:a16="http://schemas.microsoft.com/office/drawing/2014/main" id="{00A395CE-C495-B9FF-EA08-3F220C210793}"/>
              </a:ext>
            </a:extLst>
          </p:cNvPr>
          <p:cNvSpPr/>
          <p:nvPr/>
        </p:nvSpPr>
        <p:spPr>
          <a:xfrm>
            <a:off x="474473" y="1401699"/>
            <a:ext cx="2205439" cy="2934330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1" name="Rectángulo 330">
            <a:extLst>
              <a:ext uri="{FF2B5EF4-FFF2-40B4-BE49-F238E27FC236}">
                <a16:creationId xmlns:a16="http://schemas.microsoft.com/office/drawing/2014/main" id="{6C627DC0-01F0-12C6-FCB2-A743503FDEFE}"/>
              </a:ext>
            </a:extLst>
          </p:cNvPr>
          <p:cNvSpPr/>
          <p:nvPr/>
        </p:nvSpPr>
        <p:spPr>
          <a:xfrm>
            <a:off x="6046012" y="1474626"/>
            <a:ext cx="2324950" cy="2714648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2" name="Rectángulo 331">
            <a:extLst>
              <a:ext uri="{FF2B5EF4-FFF2-40B4-BE49-F238E27FC236}">
                <a16:creationId xmlns:a16="http://schemas.microsoft.com/office/drawing/2014/main" id="{4B9C4288-F505-DB13-DEA9-7B9C3478640D}"/>
              </a:ext>
            </a:extLst>
          </p:cNvPr>
          <p:cNvSpPr/>
          <p:nvPr/>
        </p:nvSpPr>
        <p:spPr>
          <a:xfrm>
            <a:off x="4059469" y="1474625"/>
            <a:ext cx="2324950" cy="2714649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Google Shape;295;p36">
            <a:extLst>
              <a:ext uri="{FF2B5EF4-FFF2-40B4-BE49-F238E27FC236}">
                <a16:creationId xmlns:a16="http://schemas.microsoft.com/office/drawing/2014/main" id="{23A31DBC-E426-6C2A-EC13-611CCBC61BA0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6;p36">
            <a:extLst>
              <a:ext uri="{FF2B5EF4-FFF2-40B4-BE49-F238E27FC236}">
                <a16:creationId xmlns:a16="http://schemas.microsoft.com/office/drawing/2014/main" id="{38537833-C959-D422-A349-EC46ACCF3CD4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n 10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04CCE353-3838-D993-30A6-6C91F2C8AB76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0272" t="8571" r="18270" b="26310"/>
          <a:stretch/>
        </p:blipFill>
        <p:spPr>
          <a:xfrm>
            <a:off x="98349" y="-102240"/>
            <a:ext cx="1792469" cy="1633452"/>
          </a:xfrm>
          <a:prstGeom prst="rect">
            <a:avLst/>
          </a:prstGeom>
        </p:spPr>
      </p:pic>
      <p:sp>
        <p:nvSpPr>
          <p:cNvPr id="3" name="Google Shape;293;p36">
            <a:extLst>
              <a:ext uri="{FF2B5EF4-FFF2-40B4-BE49-F238E27FC236}">
                <a16:creationId xmlns:a16="http://schemas.microsoft.com/office/drawing/2014/main" id="{CB3A2FF4-C9B5-08F7-5DE2-7FF4640E781E}"/>
              </a:ext>
            </a:extLst>
          </p:cNvPr>
          <p:cNvSpPr txBox="1">
            <a:spLocks/>
          </p:cNvSpPr>
          <p:nvPr/>
        </p:nvSpPr>
        <p:spPr>
          <a:xfrm>
            <a:off x="760726" y="4001289"/>
            <a:ext cx="7668391" cy="769766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600" dirty="0" err="1">
                <a:solidFill>
                  <a:schemeClr val="tx2"/>
                </a:solidFill>
              </a:rPr>
              <a:t>RRPPs</a:t>
            </a:r>
            <a:r>
              <a:rPr lang="es-ES" sz="3600" dirty="0">
                <a:solidFill>
                  <a:schemeClr val="tx2"/>
                </a:solidFill>
              </a:rPr>
              <a:t> &amp; </a:t>
            </a:r>
            <a:r>
              <a:rPr lang="es-ES" sz="3600" dirty="0" err="1">
                <a:solidFill>
                  <a:schemeClr val="tx2"/>
                </a:solidFill>
              </a:rPr>
              <a:t>DPOs</a:t>
            </a:r>
            <a:endParaRPr lang="es-ES" sz="4800" dirty="0">
              <a:solidFill>
                <a:schemeClr val="tx2"/>
              </a:solidFill>
            </a:endParaRPr>
          </a:p>
        </p:txBody>
      </p:sp>
      <p:sp>
        <p:nvSpPr>
          <p:cNvPr id="22" name="Google Shape;293;p36">
            <a:extLst>
              <a:ext uri="{FF2B5EF4-FFF2-40B4-BE49-F238E27FC236}">
                <a16:creationId xmlns:a16="http://schemas.microsoft.com/office/drawing/2014/main" id="{FE9A06E7-2F12-8074-8E6A-D65E6D548437}"/>
              </a:ext>
            </a:extLst>
          </p:cNvPr>
          <p:cNvSpPr txBox="1">
            <a:spLocks/>
          </p:cNvSpPr>
          <p:nvPr/>
        </p:nvSpPr>
        <p:spPr>
          <a:xfrm>
            <a:off x="655259" y="4118611"/>
            <a:ext cx="7668391" cy="769766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600" dirty="0">
                <a:solidFill>
                  <a:schemeClr val="tx2"/>
                </a:solidFill>
              </a:rPr>
              <a:t>BACKEND</a:t>
            </a:r>
            <a:endParaRPr lang="es-ES" sz="4800" dirty="0">
              <a:solidFill>
                <a:schemeClr val="tx2"/>
              </a:solidFill>
            </a:endParaRPr>
          </a:p>
        </p:txBody>
      </p:sp>
      <p:sp>
        <p:nvSpPr>
          <p:cNvPr id="24" name="Google Shape;293;p36">
            <a:extLst>
              <a:ext uri="{FF2B5EF4-FFF2-40B4-BE49-F238E27FC236}">
                <a16:creationId xmlns:a16="http://schemas.microsoft.com/office/drawing/2014/main" id="{68D27033-5585-4D14-C1C4-74E4F5A6C59C}"/>
              </a:ext>
            </a:extLst>
          </p:cNvPr>
          <p:cNvSpPr txBox="1">
            <a:spLocks/>
          </p:cNvSpPr>
          <p:nvPr/>
        </p:nvSpPr>
        <p:spPr>
          <a:xfrm>
            <a:off x="617699" y="4059094"/>
            <a:ext cx="7668391" cy="769766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600" dirty="0">
                <a:solidFill>
                  <a:schemeClr val="tx2"/>
                </a:solidFill>
              </a:rPr>
              <a:t>FRONTEND</a:t>
            </a:r>
            <a:endParaRPr lang="es-ES" sz="4800" dirty="0">
              <a:solidFill>
                <a:schemeClr val="tx2"/>
              </a:solidFill>
            </a:endParaRPr>
          </a:p>
        </p:txBody>
      </p:sp>
      <p:sp>
        <p:nvSpPr>
          <p:cNvPr id="26" name="Google Shape;293;p36">
            <a:extLst>
              <a:ext uri="{FF2B5EF4-FFF2-40B4-BE49-F238E27FC236}">
                <a16:creationId xmlns:a16="http://schemas.microsoft.com/office/drawing/2014/main" id="{0C4E68E9-5973-CBE2-C47A-CA328645417F}"/>
              </a:ext>
            </a:extLst>
          </p:cNvPr>
          <p:cNvSpPr txBox="1">
            <a:spLocks/>
          </p:cNvSpPr>
          <p:nvPr/>
        </p:nvSpPr>
        <p:spPr>
          <a:xfrm>
            <a:off x="702571" y="4041689"/>
            <a:ext cx="7668391" cy="769766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600" dirty="0">
                <a:solidFill>
                  <a:schemeClr val="tx2"/>
                </a:solidFill>
              </a:rPr>
              <a:t>ANDORID</a:t>
            </a:r>
            <a:endParaRPr lang="es-ES" sz="4800" dirty="0">
              <a:solidFill>
                <a:schemeClr val="tx2"/>
              </a:solidFill>
            </a:endParaRPr>
          </a:p>
        </p:txBody>
      </p:sp>
      <p:sp>
        <p:nvSpPr>
          <p:cNvPr id="30" name="Google Shape;293;p36">
            <a:extLst>
              <a:ext uri="{FF2B5EF4-FFF2-40B4-BE49-F238E27FC236}">
                <a16:creationId xmlns:a16="http://schemas.microsoft.com/office/drawing/2014/main" id="{E5E9D6A5-B107-DADE-324C-EA559C2F42C2}"/>
              </a:ext>
            </a:extLst>
          </p:cNvPr>
          <p:cNvSpPr txBox="1">
            <a:spLocks/>
          </p:cNvSpPr>
          <p:nvPr/>
        </p:nvSpPr>
        <p:spPr>
          <a:xfrm>
            <a:off x="737804" y="4036016"/>
            <a:ext cx="7668391" cy="769766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600" dirty="0">
                <a:solidFill>
                  <a:schemeClr val="tx2"/>
                </a:solidFill>
              </a:rPr>
              <a:t>QA &amp; </a:t>
            </a:r>
            <a:r>
              <a:rPr lang="es-ES" sz="3600" dirty="0" err="1">
                <a:solidFill>
                  <a:schemeClr val="tx2"/>
                </a:solidFill>
              </a:rPr>
              <a:t>TESTERs</a:t>
            </a:r>
            <a:endParaRPr lang="es-ES" sz="4800" dirty="0">
              <a:solidFill>
                <a:schemeClr val="tx2"/>
              </a:solidFill>
            </a:endParaRPr>
          </a:p>
        </p:txBody>
      </p:sp>
      <p:sp>
        <p:nvSpPr>
          <p:cNvPr id="32" name="Google Shape;351;p41">
            <a:extLst>
              <a:ext uri="{FF2B5EF4-FFF2-40B4-BE49-F238E27FC236}">
                <a16:creationId xmlns:a16="http://schemas.microsoft.com/office/drawing/2014/main" id="{7F950595-83BD-0A28-A710-55F3F8018549}"/>
              </a:ext>
            </a:extLst>
          </p:cNvPr>
          <p:cNvSpPr txBox="1"/>
          <p:nvPr/>
        </p:nvSpPr>
        <p:spPr>
          <a:xfrm>
            <a:off x="1628220" y="1361387"/>
            <a:ext cx="2867791" cy="198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 b="1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RAÚL TORO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decel="100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decel="10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decel="10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decel="100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" decel="10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" decel="100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" decel="100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900" decel="100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900" decel="100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900" decel="100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900" decel="100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" decel="100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" decel="100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" decel="100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" decel="100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" decel="100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17" grpId="0" animBg="1"/>
      <p:bldP spid="17" grpId="1" animBg="1"/>
      <p:bldP spid="33" grpId="0" animBg="1"/>
      <p:bldP spid="33" grpId="1" animBg="1"/>
      <p:bldP spid="333" grpId="0" animBg="1"/>
      <p:bldP spid="333" grpId="1" animBg="1"/>
      <p:bldP spid="18" grpId="0" animBg="1"/>
      <p:bldP spid="19" grpId="0" animBg="1"/>
      <p:bldP spid="21" grpId="0" animBg="1"/>
      <p:bldP spid="21" grpId="1" animBg="1"/>
      <p:bldP spid="16" grpId="0" animBg="1"/>
      <p:bldP spid="16" grpId="1" animBg="1"/>
      <p:bldP spid="29" grpId="0" animBg="1"/>
      <p:bldP spid="29" grpId="1" animBg="1"/>
      <p:bldP spid="20" grpId="0" animBg="1"/>
      <p:bldP spid="20" grpId="1" animBg="1"/>
      <p:bldP spid="6" grpId="0" animBg="1"/>
      <p:bldP spid="6" grpId="1" animBg="1"/>
      <p:bldP spid="58" grpId="0" animBg="1"/>
      <p:bldP spid="58" grpId="1" animBg="1"/>
      <p:bldP spid="326" grpId="0" animBg="1"/>
      <p:bldP spid="326" grpId="1" animBg="1"/>
      <p:bldP spid="331" grpId="0" animBg="1"/>
      <p:bldP spid="331" grpId="1" animBg="1"/>
      <p:bldP spid="332" grpId="0" animBg="1"/>
      <p:bldP spid="332" grpId="1" animBg="1"/>
      <p:bldP spid="3" grpId="0" animBg="1"/>
      <p:bldP spid="3" grpId="1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30" grpId="0" animBg="1"/>
      <p:bldP spid="32" grpId="0"/>
      <p:bldP spid="3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740DF690-F504-93BD-7EAF-E1AD96B7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EFE2BA0-9DE9-C38A-B9A8-9EE0DA647B78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18</a:t>
            </a:r>
          </a:p>
        </p:txBody>
      </p:sp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B1F58B9C-02B1-49B8-EA63-50DB9C548562}"/>
              </a:ext>
            </a:extLst>
          </p:cNvPr>
          <p:cNvSpPr txBox="1">
            <a:spLocks/>
          </p:cNvSpPr>
          <p:nvPr/>
        </p:nvSpPr>
        <p:spPr>
          <a:xfrm>
            <a:off x="1585595" y="174332"/>
            <a:ext cx="4510405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COSTES  TOTALES</a:t>
            </a:r>
            <a:endParaRPr lang="es-ES" sz="4000" dirty="0">
              <a:solidFill>
                <a:srgbClr val="A92D4F"/>
              </a:solidFill>
            </a:endParaRPr>
          </a:p>
        </p:txBody>
      </p:sp>
      <p:pic>
        <p:nvPicPr>
          <p:cNvPr id="6" name="Imagen 5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FE640E90-33A7-2431-E68F-5935BFC20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354876" y="104747"/>
            <a:ext cx="937787" cy="872743"/>
          </a:xfrm>
          <a:prstGeom prst="rect">
            <a:avLst/>
          </a:prstGeom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884B81D-0B33-4F05-B96C-9124D6AE470C}"/>
              </a:ext>
            </a:extLst>
          </p:cNvPr>
          <p:cNvGraphicFramePr>
            <a:graphicFrameLocks/>
          </p:cNvGraphicFramePr>
          <p:nvPr/>
        </p:nvGraphicFramePr>
        <p:xfrm>
          <a:off x="420846" y="1061472"/>
          <a:ext cx="8368278" cy="3907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Google Shape;295;p36">
            <a:extLst>
              <a:ext uri="{FF2B5EF4-FFF2-40B4-BE49-F238E27FC236}">
                <a16:creationId xmlns:a16="http://schemas.microsoft.com/office/drawing/2014/main" id="{B78A1F2B-03FB-2019-3AC7-92C2860ED282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96;p36">
            <a:extLst>
              <a:ext uri="{FF2B5EF4-FFF2-40B4-BE49-F238E27FC236}">
                <a16:creationId xmlns:a16="http://schemas.microsoft.com/office/drawing/2014/main" id="{1765D17D-21F2-66D2-D7A6-FE247334A7C3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3;p36">
            <a:extLst>
              <a:ext uri="{FF2B5EF4-FFF2-40B4-BE49-F238E27FC236}">
                <a16:creationId xmlns:a16="http://schemas.microsoft.com/office/drawing/2014/main" id="{2089E97E-7DA2-51B8-E4DD-8D7C8AF4F24B}"/>
              </a:ext>
            </a:extLst>
          </p:cNvPr>
          <p:cNvSpPr txBox="1">
            <a:spLocks/>
          </p:cNvSpPr>
          <p:nvPr/>
        </p:nvSpPr>
        <p:spPr>
          <a:xfrm rot="830398">
            <a:off x="530512" y="1833480"/>
            <a:ext cx="2982239" cy="147653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800" dirty="0">
                <a:solidFill>
                  <a:schemeClr val="tx2"/>
                </a:solidFill>
              </a:rPr>
              <a:t>93k €</a:t>
            </a:r>
          </a:p>
        </p:txBody>
      </p:sp>
      <p:sp>
        <p:nvSpPr>
          <p:cNvPr id="16" name="Google Shape;293;p36">
            <a:extLst>
              <a:ext uri="{FF2B5EF4-FFF2-40B4-BE49-F238E27FC236}">
                <a16:creationId xmlns:a16="http://schemas.microsoft.com/office/drawing/2014/main" id="{DF51F098-2387-E8FF-25E5-ACA4AD789FF0}"/>
              </a:ext>
            </a:extLst>
          </p:cNvPr>
          <p:cNvSpPr txBox="1">
            <a:spLocks/>
          </p:cNvSpPr>
          <p:nvPr/>
        </p:nvSpPr>
        <p:spPr>
          <a:xfrm rot="843189">
            <a:off x="3118115" y="1953774"/>
            <a:ext cx="2982239" cy="1434881"/>
          </a:xfrm>
          <a:prstGeom prst="rect">
            <a:avLst/>
          </a:prstGeom>
          <a:solidFill>
            <a:srgbClr val="FF9966"/>
          </a:solidFill>
          <a:ln w="57150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800" dirty="0">
                <a:solidFill>
                  <a:schemeClr val="accent1"/>
                </a:solidFill>
              </a:rPr>
              <a:t>140k €</a:t>
            </a:r>
          </a:p>
        </p:txBody>
      </p:sp>
      <p:sp>
        <p:nvSpPr>
          <p:cNvPr id="17" name="Google Shape;293;p36">
            <a:extLst>
              <a:ext uri="{FF2B5EF4-FFF2-40B4-BE49-F238E27FC236}">
                <a16:creationId xmlns:a16="http://schemas.microsoft.com/office/drawing/2014/main" id="{C5FBDA47-BC10-C18A-5AAE-A95455B26E0C}"/>
              </a:ext>
            </a:extLst>
          </p:cNvPr>
          <p:cNvSpPr txBox="1">
            <a:spLocks/>
          </p:cNvSpPr>
          <p:nvPr/>
        </p:nvSpPr>
        <p:spPr>
          <a:xfrm rot="911102">
            <a:off x="5779197" y="1876570"/>
            <a:ext cx="2982239" cy="1390357"/>
          </a:xfrm>
          <a:prstGeom prst="rect">
            <a:avLst/>
          </a:prstGeom>
          <a:solidFill>
            <a:srgbClr val="A92D4F"/>
          </a:solidFill>
          <a:ln w="571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800" dirty="0">
                <a:solidFill>
                  <a:schemeClr val="accent1"/>
                </a:solidFill>
              </a:rPr>
              <a:t>220k €</a:t>
            </a:r>
          </a:p>
        </p:txBody>
      </p:sp>
    </p:spTree>
    <p:extLst>
      <p:ext uri="{BB962C8B-B14F-4D97-AF65-F5344CB8AC3E}">
        <p14:creationId xmlns:p14="http://schemas.microsoft.com/office/powerpoint/2010/main" val="20444224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  <p:bldP spid="15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C5DD5D88-8F41-7D74-52A8-ABF50965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9AAC582-0B56-F596-B593-DF841995EBE2}"/>
              </a:ext>
            </a:extLst>
          </p:cNvPr>
          <p:cNvSpPr/>
          <p:nvPr/>
        </p:nvSpPr>
        <p:spPr>
          <a:xfrm>
            <a:off x="8336280" y="4573874"/>
            <a:ext cx="80772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4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5AFA83BA-75C8-06F6-5457-7498AF8FD6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469369"/>
              </p:ext>
            </p:extLst>
          </p:nvPr>
        </p:nvGraphicFramePr>
        <p:xfrm>
          <a:off x="198598" y="119303"/>
          <a:ext cx="8746803" cy="4912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8A00D873-A34A-BDCB-FB7A-506D1FEE0092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0DE316A5-A52A-F89E-4215-745A1F4A9850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35543C7D-194A-F7E6-07BA-4EE777887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9203798">
            <a:off x="7765181" y="1404600"/>
            <a:ext cx="984749" cy="586001"/>
          </a:xfrm>
          <a:prstGeom prst="rect">
            <a:avLst/>
          </a:prstGeom>
          <a:solidFill>
            <a:srgbClr val="00B050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2800" dirty="0">
                <a:solidFill>
                  <a:schemeClr val="tx2"/>
                </a:solidFill>
              </a:rPr>
              <a:t>5%</a:t>
            </a:r>
            <a:endParaRPr sz="2800" dirty="0">
              <a:solidFill>
                <a:schemeClr val="tx2"/>
              </a:solidFill>
            </a:endParaRPr>
          </a:p>
        </p:txBody>
      </p:sp>
      <p:sp>
        <p:nvSpPr>
          <p:cNvPr id="9" name="Google Shape;293;p36">
            <a:extLst>
              <a:ext uri="{FF2B5EF4-FFF2-40B4-BE49-F238E27FC236}">
                <a16:creationId xmlns:a16="http://schemas.microsoft.com/office/drawing/2014/main" id="{398B5D7D-D267-1FB5-F9A6-18453727BA26}"/>
              </a:ext>
            </a:extLst>
          </p:cNvPr>
          <p:cNvSpPr txBox="1">
            <a:spLocks/>
          </p:cNvSpPr>
          <p:nvPr/>
        </p:nvSpPr>
        <p:spPr>
          <a:xfrm rot="20535600">
            <a:off x="7846372" y="2645931"/>
            <a:ext cx="908120" cy="610389"/>
          </a:xfrm>
          <a:prstGeom prst="rect">
            <a:avLst/>
          </a:prstGeom>
          <a:solidFill>
            <a:srgbClr val="00B0F0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2800" dirty="0">
                <a:solidFill>
                  <a:schemeClr val="tx2"/>
                </a:solidFill>
              </a:rPr>
              <a:t>2%</a:t>
            </a:r>
          </a:p>
        </p:txBody>
      </p:sp>
      <p:sp>
        <p:nvSpPr>
          <p:cNvPr id="10" name="Google Shape;293;p36">
            <a:extLst>
              <a:ext uri="{FF2B5EF4-FFF2-40B4-BE49-F238E27FC236}">
                <a16:creationId xmlns:a16="http://schemas.microsoft.com/office/drawing/2014/main" id="{71A199D2-BE4B-EE08-C24B-7C424DF9E36D}"/>
              </a:ext>
            </a:extLst>
          </p:cNvPr>
          <p:cNvSpPr txBox="1">
            <a:spLocks/>
          </p:cNvSpPr>
          <p:nvPr/>
        </p:nvSpPr>
        <p:spPr>
          <a:xfrm rot="21229360">
            <a:off x="7810024" y="3353735"/>
            <a:ext cx="998519" cy="581595"/>
          </a:xfrm>
          <a:prstGeom prst="rect">
            <a:avLst/>
          </a:prstGeom>
          <a:solidFill>
            <a:srgbClr val="FF0000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2800" dirty="0">
                <a:solidFill>
                  <a:schemeClr val="tx2"/>
                </a:solidFill>
              </a:rPr>
              <a:t>1%</a:t>
            </a:r>
          </a:p>
        </p:txBody>
      </p:sp>
      <p:pic>
        <p:nvPicPr>
          <p:cNvPr id="8" name="Imagen 7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42E10AB8-5C79-AAD7-9481-FF08A952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0" t="20079" r="25010" b="32644"/>
          <a:stretch/>
        </p:blipFill>
        <p:spPr>
          <a:xfrm>
            <a:off x="354876" y="104747"/>
            <a:ext cx="937787" cy="872743"/>
          </a:xfrm>
          <a:prstGeom prst="rect">
            <a:avLst/>
          </a:prstGeom>
        </p:spPr>
      </p:pic>
      <p:sp>
        <p:nvSpPr>
          <p:cNvPr id="12" name="Google Shape;295;p36">
            <a:extLst>
              <a:ext uri="{FF2B5EF4-FFF2-40B4-BE49-F238E27FC236}">
                <a16:creationId xmlns:a16="http://schemas.microsoft.com/office/drawing/2014/main" id="{BCC1C0D9-F34A-2551-ECA0-F294D3EEE0E2}"/>
              </a:ext>
            </a:extLst>
          </p:cNvPr>
          <p:cNvSpPr/>
          <p:nvPr/>
        </p:nvSpPr>
        <p:spPr>
          <a:xfrm>
            <a:off x="-6623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6;p36">
            <a:extLst>
              <a:ext uri="{FF2B5EF4-FFF2-40B4-BE49-F238E27FC236}">
                <a16:creationId xmlns:a16="http://schemas.microsoft.com/office/drawing/2014/main" id="{EFA759B6-B64E-6474-FA0D-F94F9A373425}"/>
              </a:ext>
            </a:extLst>
          </p:cNvPr>
          <p:cNvSpPr/>
          <p:nvPr/>
        </p:nvSpPr>
        <p:spPr>
          <a:xfrm rot="10800000">
            <a:off x="874014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93;p36">
            <a:extLst>
              <a:ext uri="{FF2B5EF4-FFF2-40B4-BE49-F238E27FC236}">
                <a16:creationId xmlns:a16="http://schemas.microsoft.com/office/drawing/2014/main" id="{CC221404-8C0C-2A75-3109-D75D4182B150}"/>
              </a:ext>
            </a:extLst>
          </p:cNvPr>
          <p:cNvSpPr txBox="1">
            <a:spLocks/>
          </p:cNvSpPr>
          <p:nvPr/>
        </p:nvSpPr>
        <p:spPr>
          <a:xfrm>
            <a:off x="1690687" y="174331"/>
            <a:ext cx="3325714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MERCADO</a:t>
            </a:r>
            <a:endParaRPr lang="es-ES" sz="4000" dirty="0">
              <a:solidFill>
                <a:srgbClr val="A92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327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series"/>
        </p:bldSub>
      </p:bldGraphic>
      <p:bldP spid="6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98B8DDC-B73D-8C35-D2B0-A7CC476F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5149483C-CC99-49F3-85A4-6626A1CBB18A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9621ABDA-8977-810B-36FF-EAD166A86382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39EEFD4-5D4D-3A6C-4306-315A5D08A350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6</a:t>
            </a: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E17B8BAE-948E-2C9F-F090-1BE7492E76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56801"/>
              </p:ext>
            </p:extLst>
          </p:nvPr>
        </p:nvGraphicFramePr>
        <p:xfrm>
          <a:off x="397200" y="124613"/>
          <a:ext cx="8349600" cy="4894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Google Shape;293;p36">
            <a:extLst>
              <a:ext uri="{FF2B5EF4-FFF2-40B4-BE49-F238E27FC236}">
                <a16:creationId xmlns:a16="http://schemas.microsoft.com/office/drawing/2014/main" id="{7A3DDE8B-3435-07E3-046D-91625390CC81}"/>
              </a:ext>
            </a:extLst>
          </p:cNvPr>
          <p:cNvSpPr txBox="1">
            <a:spLocks/>
          </p:cNvSpPr>
          <p:nvPr/>
        </p:nvSpPr>
        <p:spPr>
          <a:xfrm>
            <a:off x="2281923" y="124613"/>
            <a:ext cx="4580154" cy="858187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600" dirty="0">
                <a:solidFill>
                  <a:schemeClr val="tx2"/>
                </a:solidFill>
              </a:rPr>
              <a:t>RENTABILIDAD</a:t>
            </a:r>
            <a:endParaRPr lang="es-ES" sz="4800" dirty="0">
              <a:solidFill>
                <a:schemeClr val="tx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428107-A7CD-4B36-3B8B-E43DA7CB8641}"/>
              </a:ext>
            </a:extLst>
          </p:cNvPr>
          <p:cNvSpPr txBox="1"/>
          <p:nvPr/>
        </p:nvSpPr>
        <p:spPr>
          <a:xfrm>
            <a:off x="2481943" y="982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6" name="Imagen 5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B1952D4D-917B-2D63-6E0C-BE7429F84B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0" t="20079" r="25010" b="32644"/>
          <a:stretch/>
        </p:blipFill>
        <p:spPr>
          <a:xfrm>
            <a:off x="354876" y="104747"/>
            <a:ext cx="937787" cy="872743"/>
          </a:xfrm>
          <a:prstGeom prst="rect">
            <a:avLst/>
          </a:prstGeom>
        </p:spPr>
      </p:pic>
      <p:cxnSp>
        <p:nvCxnSpPr>
          <p:cNvPr id="3" name="Conector: curvado 2">
            <a:extLst>
              <a:ext uri="{FF2B5EF4-FFF2-40B4-BE49-F238E27FC236}">
                <a16:creationId xmlns:a16="http://schemas.microsoft.com/office/drawing/2014/main" id="{365C0112-A804-DDD6-7009-5EBBDEBAE77B}"/>
              </a:ext>
            </a:extLst>
          </p:cNvPr>
          <p:cNvCxnSpPr>
            <a:cxnSpLocks/>
          </p:cNvCxnSpPr>
          <p:nvPr/>
        </p:nvCxnSpPr>
        <p:spPr>
          <a:xfrm>
            <a:off x="5817600" y="2247988"/>
            <a:ext cx="1044477" cy="891212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Icono de Ahorrar dinero Generic Flat | Freepik">
            <a:extLst>
              <a:ext uri="{FF2B5EF4-FFF2-40B4-BE49-F238E27FC236}">
                <a16:creationId xmlns:a16="http://schemas.microsoft.com/office/drawing/2014/main" id="{FBAD7B6F-8F7E-AACA-A9D5-E96436121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1" r="15748" b="39924"/>
          <a:stretch/>
        </p:blipFill>
        <p:spPr bwMode="auto">
          <a:xfrm>
            <a:off x="5089406" y="1703081"/>
            <a:ext cx="617331" cy="5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51;p41">
            <a:extLst>
              <a:ext uri="{FF2B5EF4-FFF2-40B4-BE49-F238E27FC236}">
                <a16:creationId xmlns:a16="http://schemas.microsoft.com/office/drawing/2014/main" id="{21D37F89-9F0E-3845-FD77-C4D9C81E9520}"/>
              </a:ext>
            </a:extLst>
          </p:cNvPr>
          <p:cNvSpPr txBox="1"/>
          <p:nvPr/>
        </p:nvSpPr>
        <p:spPr>
          <a:xfrm>
            <a:off x="2574308" y="1657160"/>
            <a:ext cx="2564738" cy="66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rgbClr val="8BC34A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¡ RENTABLE !</a:t>
            </a:r>
          </a:p>
        </p:txBody>
      </p:sp>
    </p:spTree>
    <p:extLst>
      <p:ext uri="{BB962C8B-B14F-4D97-AF65-F5344CB8AC3E}">
        <p14:creationId xmlns:p14="http://schemas.microsoft.com/office/powerpoint/2010/main" val="3532180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Chart bld="series"/>
        </p:bldSub>
      </p:bldGraphic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92FF960A-4297-9F0F-C445-7676CD83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773AF5A8-37D7-F18D-17D3-7D5C93033F97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7D7EF730-D151-FFA5-B6CF-27DEE49EF1F4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9853036-ABC0-58D6-5619-BA67E2F96298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</a:t>
            </a:r>
          </a:p>
        </p:txBody>
      </p:sp>
      <p:pic>
        <p:nvPicPr>
          <p:cNvPr id="6146" name="Picture 2" descr="Man Pointing Finger Retro Style Pop Art Stock Illustration - Illustration  of emotions, comic: 76275417">
            <a:extLst>
              <a:ext uri="{FF2B5EF4-FFF2-40B4-BE49-F238E27FC236}">
                <a16:creationId xmlns:a16="http://schemas.microsoft.com/office/drawing/2014/main" id="{1EC1633B-DBC3-4DEC-B152-955130571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88" y="188259"/>
            <a:ext cx="4780223" cy="47669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agen 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20189E52-BFF2-FD9C-18D7-2E07F3E8C2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0" t="20079" r="25010" b="32644"/>
          <a:stretch/>
        </p:blipFill>
        <p:spPr>
          <a:xfrm>
            <a:off x="5387787" y="3010980"/>
            <a:ext cx="874773" cy="8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47086"/>
      </p:ext>
    </p:extLst>
  </p:cSld>
  <p:clrMapOvr>
    <a:masterClrMapping/>
  </p:clrMapOvr>
  <p:transition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BAE8808-FE73-3DD9-4D47-3EB346993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B4085C7F-5E67-88E2-588B-C8619A36E44A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619B8666-759A-8092-4945-2497446B2AEB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NVERSORES">
            <a:hlinkClick r:id="" action="ppaction://media"/>
            <a:extLst>
              <a:ext uri="{FF2B5EF4-FFF2-40B4-BE49-F238E27FC236}">
                <a16:creationId xmlns:a16="http://schemas.microsoft.com/office/drawing/2014/main" id="{4E02E477-7D27-AE3B-7E86-01FEC8A69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300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3148D580-024B-14F4-7E77-5420804AA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E591836F-D170-5B29-CB3B-4870B047A1AA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5C403F0F-F96E-FECB-4E3A-62C678F64325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23B9463-CAAC-863D-1966-B7DBADFCA9C9}"/>
              </a:ext>
            </a:extLst>
          </p:cNvPr>
          <p:cNvSpPr/>
          <p:nvPr/>
        </p:nvSpPr>
        <p:spPr>
          <a:xfrm>
            <a:off x="8336280" y="4573874"/>
            <a:ext cx="80772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4</a:t>
            </a:r>
          </a:p>
        </p:txBody>
      </p:sp>
      <p:sp>
        <p:nvSpPr>
          <p:cNvPr id="15" name="Google Shape;293;p36">
            <a:extLst>
              <a:ext uri="{FF2B5EF4-FFF2-40B4-BE49-F238E27FC236}">
                <a16:creationId xmlns:a16="http://schemas.microsoft.com/office/drawing/2014/main" id="{9AFBAD38-A134-9E76-C543-80B04675FAC5}"/>
              </a:ext>
            </a:extLst>
          </p:cNvPr>
          <p:cNvSpPr txBox="1">
            <a:spLocks/>
          </p:cNvSpPr>
          <p:nvPr/>
        </p:nvSpPr>
        <p:spPr>
          <a:xfrm>
            <a:off x="2281923" y="124613"/>
            <a:ext cx="4580154" cy="858187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4000" dirty="0">
                <a:solidFill>
                  <a:schemeClr val="tx2"/>
                </a:solidFill>
              </a:rPr>
              <a:t>INVERSIONES</a:t>
            </a:r>
            <a:endParaRPr lang="es-ES" sz="4800" dirty="0">
              <a:solidFill>
                <a:schemeClr val="tx2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26BF86C-CE88-4503-45A9-8EC173A14615}"/>
              </a:ext>
            </a:extLst>
          </p:cNvPr>
          <p:cNvSpPr/>
          <p:nvPr/>
        </p:nvSpPr>
        <p:spPr>
          <a:xfrm>
            <a:off x="893650" y="1205357"/>
            <a:ext cx="7356700" cy="1124913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Google Shape;351;p41">
            <a:extLst>
              <a:ext uri="{FF2B5EF4-FFF2-40B4-BE49-F238E27FC236}">
                <a16:creationId xmlns:a16="http://schemas.microsoft.com/office/drawing/2014/main" id="{77B2F9AE-E120-2E48-0922-2A882F889BED}"/>
              </a:ext>
            </a:extLst>
          </p:cNvPr>
          <p:cNvSpPr txBox="1"/>
          <p:nvPr/>
        </p:nvSpPr>
        <p:spPr>
          <a:xfrm>
            <a:off x="1044779" y="1378547"/>
            <a:ext cx="3137256" cy="10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Participación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directa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11FCE7D-6847-6276-0B9E-D69EDF47B24E}"/>
              </a:ext>
            </a:extLst>
          </p:cNvPr>
          <p:cNvSpPr/>
          <p:nvPr/>
        </p:nvSpPr>
        <p:spPr>
          <a:xfrm>
            <a:off x="893650" y="2443083"/>
            <a:ext cx="7356700" cy="1169764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FFC00E8-91DC-D5D9-0014-584570348FB9}"/>
              </a:ext>
            </a:extLst>
          </p:cNvPr>
          <p:cNvSpPr/>
          <p:nvPr/>
        </p:nvSpPr>
        <p:spPr>
          <a:xfrm>
            <a:off x="893650" y="3725660"/>
            <a:ext cx="7356700" cy="1169764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Google Shape;351;p41">
            <a:extLst>
              <a:ext uri="{FF2B5EF4-FFF2-40B4-BE49-F238E27FC236}">
                <a16:creationId xmlns:a16="http://schemas.microsoft.com/office/drawing/2014/main" id="{E529DD9B-D9AE-D17E-1B4D-5FA08387B7AC}"/>
              </a:ext>
            </a:extLst>
          </p:cNvPr>
          <p:cNvSpPr txBox="1"/>
          <p:nvPr/>
        </p:nvSpPr>
        <p:spPr>
          <a:xfrm>
            <a:off x="1044779" y="2443082"/>
            <a:ext cx="6900613" cy="124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Inversión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convertible</a:t>
            </a:r>
          </a:p>
        </p:txBody>
      </p:sp>
      <p:sp>
        <p:nvSpPr>
          <p:cNvPr id="17" name="Google Shape;351;p41">
            <a:extLst>
              <a:ext uri="{FF2B5EF4-FFF2-40B4-BE49-F238E27FC236}">
                <a16:creationId xmlns:a16="http://schemas.microsoft.com/office/drawing/2014/main" id="{10D207BA-1008-D41B-7421-276ACA906D4C}"/>
              </a:ext>
            </a:extLst>
          </p:cNvPr>
          <p:cNvSpPr txBox="1"/>
          <p:nvPr/>
        </p:nvSpPr>
        <p:spPr>
          <a:xfrm>
            <a:off x="1044779" y="3888089"/>
            <a:ext cx="6859427" cy="100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Inversor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estratégico</a:t>
            </a:r>
          </a:p>
        </p:txBody>
      </p:sp>
      <p:cxnSp>
        <p:nvCxnSpPr>
          <p:cNvPr id="18" name="Conector: curvado 19">
            <a:extLst>
              <a:ext uri="{FF2B5EF4-FFF2-40B4-BE49-F238E27FC236}">
                <a16:creationId xmlns:a16="http://schemas.microsoft.com/office/drawing/2014/main" id="{445FD641-15E6-CCDD-1D00-3F6C578E6C4F}"/>
              </a:ext>
            </a:extLst>
          </p:cNvPr>
          <p:cNvCxnSpPr>
            <a:cxnSpLocks/>
          </p:cNvCxnSpPr>
          <p:nvPr/>
        </p:nvCxnSpPr>
        <p:spPr>
          <a:xfrm>
            <a:off x="4182035" y="1783976"/>
            <a:ext cx="779930" cy="0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curvado 19">
            <a:extLst>
              <a:ext uri="{FF2B5EF4-FFF2-40B4-BE49-F238E27FC236}">
                <a16:creationId xmlns:a16="http://schemas.microsoft.com/office/drawing/2014/main" id="{18CF1072-50E0-8199-2E38-6D8FA2692ECF}"/>
              </a:ext>
            </a:extLst>
          </p:cNvPr>
          <p:cNvCxnSpPr>
            <a:cxnSpLocks/>
          </p:cNvCxnSpPr>
          <p:nvPr/>
        </p:nvCxnSpPr>
        <p:spPr>
          <a:xfrm>
            <a:off x="4182035" y="2985247"/>
            <a:ext cx="779930" cy="0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: curvado 19">
            <a:extLst>
              <a:ext uri="{FF2B5EF4-FFF2-40B4-BE49-F238E27FC236}">
                <a16:creationId xmlns:a16="http://schemas.microsoft.com/office/drawing/2014/main" id="{1AE88D24-12EA-B8EA-D098-40711C4989ED}"/>
              </a:ext>
            </a:extLst>
          </p:cNvPr>
          <p:cNvCxnSpPr>
            <a:cxnSpLocks/>
          </p:cNvCxnSpPr>
          <p:nvPr/>
        </p:nvCxnSpPr>
        <p:spPr>
          <a:xfrm>
            <a:off x="4182035" y="4312023"/>
            <a:ext cx="779930" cy="0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0" name="Picture 2" descr="Socios - Iconos gratis de usuario">
            <a:extLst>
              <a:ext uri="{FF2B5EF4-FFF2-40B4-BE49-F238E27FC236}">
                <a16:creationId xmlns:a16="http://schemas.microsoft.com/office/drawing/2014/main" id="{5941ED31-D756-66D1-FD92-5B2C2B7C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094" y="1265734"/>
            <a:ext cx="929527" cy="92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351;p41">
            <a:extLst>
              <a:ext uri="{FF2B5EF4-FFF2-40B4-BE49-F238E27FC236}">
                <a16:creationId xmlns:a16="http://schemas.microsoft.com/office/drawing/2014/main" id="{665C43CB-A46E-010F-D4A8-C846126D00DE}"/>
              </a:ext>
            </a:extLst>
          </p:cNvPr>
          <p:cNvSpPr txBox="1"/>
          <p:nvPr/>
        </p:nvSpPr>
        <p:spPr>
          <a:xfrm>
            <a:off x="6193750" y="1092544"/>
            <a:ext cx="3137256" cy="10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Socio</a:t>
            </a:r>
          </a:p>
        </p:txBody>
      </p:sp>
      <p:pic>
        <p:nvPicPr>
          <p:cNvPr id="7172" name="Picture 4" descr="Contribución - Iconos gratis de negocios y finanzas">
            <a:extLst>
              <a:ext uri="{FF2B5EF4-FFF2-40B4-BE49-F238E27FC236}">
                <a16:creationId xmlns:a16="http://schemas.microsoft.com/office/drawing/2014/main" id="{367ECC39-E27A-D855-AB49-398CDDCA6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68" y="2552827"/>
            <a:ext cx="967779" cy="96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351;p41">
            <a:extLst>
              <a:ext uri="{FF2B5EF4-FFF2-40B4-BE49-F238E27FC236}">
                <a16:creationId xmlns:a16="http://schemas.microsoft.com/office/drawing/2014/main" id="{BA918916-A682-FD50-CFE7-A728D46E24EE}"/>
              </a:ext>
            </a:extLst>
          </p:cNvPr>
          <p:cNvSpPr txBox="1"/>
          <p:nvPr/>
        </p:nvSpPr>
        <p:spPr>
          <a:xfrm>
            <a:off x="6078812" y="2311123"/>
            <a:ext cx="3137256" cy="10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Aportación</a:t>
            </a:r>
          </a:p>
        </p:txBody>
      </p:sp>
      <p:pic>
        <p:nvPicPr>
          <p:cNvPr id="7174" name="Picture 6" descr="FormacionOn | Curso">
            <a:extLst>
              <a:ext uri="{FF2B5EF4-FFF2-40B4-BE49-F238E27FC236}">
                <a16:creationId xmlns:a16="http://schemas.microsoft.com/office/drawing/2014/main" id="{4C008375-EB95-E85B-E875-10392A506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83" y="3722591"/>
            <a:ext cx="1101129" cy="110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351;p41">
            <a:extLst>
              <a:ext uri="{FF2B5EF4-FFF2-40B4-BE49-F238E27FC236}">
                <a16:creationId xmlns:a16="http://schemas.microsoft.com/office/drawing/2014/main" id="{3CDEBC4D-D528-1AC6-3DE6-57E438E802DC}"/>
              </a:ext>
            </a:extLst>
          </p:cNvPr>
          <p:cNvSpPr txBox="1"/>
          <p:nvPr/>
        </p:nvSpPr>
        <p:spPr>
          <a:xfrm>
            <a:off x="5991176" y="3548850"/>
            <a:ext cx="3137256" cy="10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Repercusión</a:t>
            </a:r>
          </a:p>
        </p:txBody>
      </p:sp>
    </p:spTree>
    <p:extLst>
      <p:ext uri="{BB962C8B-B14F-4D97-AF65-F5344CB8AC3E}">
        <p14:creationId xmlns:p14="http://schemas.microsoft.com/office/powerpoint/2010/main" val="114711922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  <p:bldP spid="16" grpId="0"/>
      <p:bldP spid="17" grpId="0"/>
      <p:bldP spid="25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8A8478D4-0975-534A-D014-8666D9B71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58141324-A169-B8DB-157A-20FD7CED764B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9C672259-0232-0669-479C-45EF9FD3152A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D69686-FF27-C052-E752-CA8FDBB87052}"/>
              </a:ext>
            </a:extLst>
          </p:cNvPr>
          <p:cNvSpPr txBox="1"/>
          <p:nvPr/>
        </p:nvSpPr>
        <p:spPr>
          <a:xfrm>
            <a:off x="2481943" y="982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7" name="Imagen 6" descr="Un dibujo de un personaje de caricatura&#10;&#10;El contenido generado por IA puede ser incorrecto.">
            <a:extLst>
              <a:ext uri="{FF2B5EF4-FFF2-40B4-BE49-F238E27FC236}">
                <a16:creationId xmlns:a16="http://schemas.microsoft.com/office/drawing/2014/main" id="{1607B4FC-55B3-2CBB-02B1-CEF8E111D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699" y="3843010"/>
            <a:ext cx="1675755" cy="1675755"/>
          </a:xfrm>
          <a:prstGeom prst="rect">
            <a:avLst/>
          </a:prstGeom>
        </p:spPr>
      </p:pic>
      <p:pic>
        <p:nvPicPr>
          <p:cNvPr id="6" name="Vídeo sin título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63379C15-46CB-C428-8994-FB5527337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6365" y="-768282"/>
            <a:ext cx="5108575" cy="766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9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E139B828-C90C-D849-3125-D3B68F38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9D78FA1F-AB34-5C02-D048-B6A29AC515E0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50E052C9-0B05-7D1D-988A-B077860DCDF9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D488C94-979F-2CD8-5BCC-6AAB84C7D862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</a:t>
            </a:r>
          </a:p>
        </p:txBody>
      </p:sp>
      <p:pic>
        <p:nvPicPr>
          <p:cNvPr id="13" name="Picture 6" descr="Bar - Iconos gratis de comida">
            <a:extLst>
              <a:ext uri="{FF2B5EF4-FFF2-40B4-BE49-F238E27FC236}">
                <a16:creationId xmlns:a16="http://schemas.microsoft.com/office/drawing/2014/main" id="{6BC4DE68-D002-52BC-7B3E-52569D86D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87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: curvado 23">
            <a:extLst>
              <a:ext uri="{FF2B5EF4-FFF2-40B4-BE49-F238E27FC236}">
                <a16:creationId xmlns:a16="http://schemas.microsoft.com/office/drawing/2014/main" id="{2D29CBEB-6422-B158-3DB8-263CED7ABE96}"/>
              </a:ext>
            </a:extLst>
          </p:cNvPr>
          <p:cNvCxnSpPr>
            <a:cxnSpLocks/>
          </p:cNvCxnSpPr>
          <p:nvPr/>
        </p:nvCxnSpPr>
        <p:spPr>
          <a:xfrm rot="5400000">
            <a:off x="2685126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" descr="Engranaje - Iconos gratis de interfaz">
            <a:extLst>
              <a:ext uri="{FF2B5EF4-FFF2-40B4-BE49-F238E27FC236}">
                <a16:creationId xmlns:a16="http://schemas.microsoft.com/office/drawing/2014/main" id="{FC443B61-4DF5-53E8-F0D4-D3A213DE3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67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aderno y lapiz - Iconos gratis de educación">
            <a:extLst>
              <a:ext uri="{FF2B5EF4-FFF2-40B4-BE49-F238E27FC236}">
                <a16:creationId xmlns:a16="http://schemas.microsoft.com/office/drawing/2014/main" id="{1AD73ADD-FC4D-2FDB-C355-CE9484220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03" y="2596986"/>
            <a:ext cx="930420" cy="93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Bar - Iconos gratis de comida">
            <a:extLst>
              <a:ext uri="{FF2B5EF4-FFF2-40B4-BE49-F238E27FC236}">
                <a16:creationId xmlns:a16="http://schemas.microsoft.com/office/drawing/2014/main" id="{6D4495F0-AD35-979A-78EF-BF134D5B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74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ado 41">
            <a:extLst>
              <a:ext uri="{FF2B5EF4-FFF2-40B4-BE49-F238E27FC236}">
                <a16:creationId xmlns:a16="http://schemas.microsoft.com/office/drawing/2014/main" id="{55BEB571-2D78-4D3D-396E-38C9BBB4A477}"/>
              </a:ext>
            </a:extLst>
          </p:cNvPr>
          <p:cNvCxnSpPr>
            <a:cxnSpLocks/>
          </p:cNvCxnSpPr>
          <p:nvPr/>
        </p:nvCxnSpPr>
        <p:spPr>
          <a:xfrm rot="5400000">
            <a:off x="4123013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2" descr="Engranaje - Iconos gratis de interfaz">
            <a:extLst>
              <a:ext uri="{FF2B5EF4-FFF2-40B4-BE49-F238E27FC236}">
                <a16:creationId xmlns:a16="http://schemas.microsoft.com/office/drawing/2014/main" id="{A6481122-7843-A504-25EC-2B4E23ADC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354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Bar - Iconos gratis de comida">
            <a:extLst>
              <a:ext uri="{FF2B5EF4-FFF2-40B4-BE49-F238E27FC236}">
                <a16:creationId xmlns:a16="http://schemas.microsoft.com/office/drawing/2014/main" id="{FCF469F3-2A4F-FDD7-A54C-6AD9CADAF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2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ector: curvado 44">
            <a:extLst>
              <a:ext uri="{FF2B5EF4-FFF2-40B4-BE49-F238E27FC236}">
                <a16:creationId xmlns:a16="http://schemas.microsoft.com/office/drawing/2014/main" id="{ACDE7C3B-AC02-9F1F-757F-2D7CF0A343C7}"/>
              </a:ext>
            </a:extLst>
          </p:cNvPr>
          <p:cNvCxnSpPr>
            <a:cxnSpLocks/>
          </p:cNvCxnSpPr>
          <p:nvPr/>
        </p:nvCxnSpPr>
        <p:spPr>
          <a:xfrm rot="5400000">
            <a:off x="124406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2" descr="Engranaje - Iconos gratis de interfaz">
            <a:extLst>
              <a:ext uri="{FF2B5EF4-FFF2-40B4-BE49-F238E27FC236}">
                <a16:creationId xmlns:a16="http://schemas.microsoft.com/office/drawing/2014/main" id="{90323A21-8D90-8E3B-AB7E-2421AE1D9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03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Bar - Iconos gratis de comida">
            <a:extLst>
              <a:ext uri="{FF2B5EF4-FFF2-40B4-BE49-F238E27FC236}">
                <a16:creationId xmlns:a16="http://schemas.microsoft.com/office/drawing/2014/main" id="{48D1AFAE-7819-B863-5CD0-97967C529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1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3A4FBC5B-811E-AA29-2CB0-DD447694751F}"/>
              </a:ext>
            </a:extLst>
          </p:cNvPr>
          <p:cNvCxnSpPr>
            <a:cxnSpLocks/>
          </p:cNvCxnSpPr>
          <p:nvPr/>
        </p:nvCxnSpPr>
        <p:spPr>
          <a:xfrm rot="5400000">
            <a:off x="713125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2" descr="Engranaje - Iconos gratis de interfaz">
            <a:extLst>
              <a:ext uri="{FF2B5EF4-FFF2-40B4-BE49-F238E27FC236}">
                <a16:creationId xmlns:a16="http://schemas.microsoft.com/office/drawing/2014/main" id="{F867B91E-2674-4656-1C07-A50669F7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593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Bar - Iconos gratis de comida">
            <a:extLst>
              <a:ext uri="{FF2B5EF4-FFF2-40B4-BE49-F238E27FC236}">
                <a16:creationId xmlns:a16="http://schemas.microsoft.com/office/drawing/2014/main" id="{E128C8E5-585C-91A3-93FC-5E3BE7EDF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69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ector: curvado 50">
            <a:extLst>
              <a:ext uri="{FF2B5EF4-FFF2-40B4-BE49-F238E27FC236}">
                <a16:creationId xmlns:a16="http://schemas.microsoft.com/office/drawing/2014/main" id="{32B78FD3-BC75-46C2-C00F-981CAB9FFF87}"/>
              </a:ext>
            </a:extLst>
          </p:cNvPr>
          <p:cNvCxnSpPr>
            <a:cxnSpLocks/>
          </p:cNvCxnSpPr>
          <p:nvPr/>
        </p:nvCxnSpPr>
        <p:spPr>
          <a:xfrm rot="5400000">
            <a:off x="5644808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Google Shape;191;p31">
            <a:extLst>
              <a:ext uri="{FF2B5EF4-FFF2-40B4-BE49-F238E27FC236}">
                <a16:creationId xmlns:a16="http://schemas.microsoft.com/office/drawing/2014/main" id="{8D21AD94-98CA-F745-DC72-BAD9EC662DE6}"/>
              </a:ext>
            </a:extLst>
          </p:cNvPr>
          <p:cNvSpPr txBox="1">
            <a:spLocks/>
          </p:cNvSpPr>
          <p:nvPr/>
        </p:nvSpPr>
        <p:spPr>
          <a:xfrm>
            <a:off x="0" y="3679101"/>
            <a:ext cx="9144000" cy="105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000" dirty="0">
                <a:solidFill>
                  <a:srgbClr val="A92E4F"/>
                </a:solidFill>
              </a:rPr>
              <a:t>1  de  cada  5 </a:t>
            </a:r>
          </a:p>
        </p:txBody>
      </p:sp>
      <p:pic>
        <p:nvPicPr>
          <p:cNvPr id="3074" name="Picture 2" descr="Diseño PNG Y SVG De Círculos Icono Negro Para Camisetas">
            <a:extLst>
              <a:ext uri="{FF2B5EF4-FFF2-40B4-BE49-F238E27FC236}">
                <a16:creationId xmlns:a16="http://schemas.microsoft.com/office/drawing/2014/main" id="{5D10763B-0363-B8F6-5B85-BA5F8B96A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28" y="220494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223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1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/>
          <p:nvPr/>
        </p:nvSpPr>
        <p:spPr>
          <a:xfrm rot="10800000">
            <a:off x="2334128" y="0"/>
            <a:ext cx="8229600" cy="5143500"/>
          </a:xfrm>
          <a:prstGeom prst="parallelogram">
            <a:avLst>
              <a:gd name="adj" fmla="val 20300"/>
            </a:avLst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ctrTitle"/>
          </p:nvPr>
        </p:nvSpPr>
        <p:spPr>
          <a:xfrm>
            <a:off x="3916408" y="473993"/>
            <a:ext cx="4280921" cy="9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tx2"/>
                </a:solidFill>
              </a:rPr>
              <a:t>GRACIAS</a:t>
            </a:r>
            <a:endParaRPr sz="7200" dirty="0">
              <a:solidFill>
                <a:schemeClr val="tx2"/>
              </a:solidFill>
            </a:endParaRPr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1"/>
          </p:nvPr>
        </p:nvSpPr>
        <p:spPr>
          <a:xfrm>
            <a:off x="3387009" y="4271624"/>
            <a:ext cx="4955438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600" b="1" dirty="0"/>
              <a:t>¡</a:t>
            </a:r>
            <a:r>
              <a:rPr lang="en" sz="3600" b="1" dirty="0">
                <a:solidFill>
                  <a:schemeClr val="bg1"/>
                </a:solidFill>
              </a:rPr>
              <a:t>Visita nuestra WEB!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9" name="Imagen 8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DABA68BD-C0A1-77F0-0FF2-974733F9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110" y="641316"/>
            <a:ext cx="4545600" cy="4545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35A667D-61C5-1928-8F4A-60CFAB9E3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329" y="1295606"/>
            <a:ext cx="2292779" cy="229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44;p46">
            <a:extLst>
              <a:ext uri="{FF2B5EF4-FFF2-40B4-BE49-F238E27FC236}">
                <a16:creationId xmlns:a16="http://schemas.microsoft.com/office/drawing/2014/main" id="{FB2C5974-21B7-9525-4042-C77EDD70DDE3}"/>
              </a:ext>
            </a:extLst>
          </p:cNvPr>
          <p:cNvSpPr txBox="1">
            <a:spLocks/>
          </p:cNvSpPr>
          <p:nvPr/>
        </p:nvSpPr>
        <p:spPr>
          <a:xfrm>
            <a:off x="2019931" y="3651335"/>
            <a:ext cx="4955438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s-ES" sz="3600" b="1" dirty="0">
                <a:solidFill>
                  <a:srgbClr val="F3F3F3"/>
                </a:solidFill>
              </a:rPr>
              <a:t>@gastro.stock</a:t>
            </a:r>
          </a:p>
        </p:txBody>
      </p:sp>
      <p:pic>
        <p:nvPicPr>
          <p:cNvPr id="1028" name="Picture 4" descr="logotipo de instagram png, icono de instagram transparente 18930415 PNG">
            <a:extLst>
              <a:ext uri="{FF2B5EF4-FFF2-40B4-BE49-F238E27FC236}">
                <a16:creationId xmlns:a16="http://schemas.microsoft.com/office/drawing/2014/main" id="{C8F04A66-375B-D387-5C2F-ECF26EB26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5" y="3544969"/>
            <a:ext cx="956310" cy="95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ktok Logo PNG para descargar gratis">
            <a:extLst>
              <a:ext uri="{FF2B5EF4-FFF2-40B4-BE49-F238E27FC236}">
                <a16:creationId xmlns:a16="http://schemas.microsoft.com/office/drawing/2014/main" id="{86EE3A33-3DDE-C3DF-FB44-3551DAE7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519" y="3727808"/>
            <a:ext cx="649690" cy="65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6EFF8423-FAEB-5452-776D-4C913907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C070588E-6DBA-3464-6858-5CDD0EDA0BFE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1D616AE1-0BC5-3C5C-2106-DD31ED278EB1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9D4AF4E-B783-332A-32AC-A989FAC28C01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</a:t>
            </a:r>
          </a:p>
        </p:txBody>
      </p:sp>
      <p:pic>
        <p:nvPicPr>
          <p:cNvPr id="13" name="Picture 6" descr="Bar - Iconos gratis de comida">
            <a:extLst>
              <a:ext uri="{FF2B5EF4-FFF2-40B4-BE49-F238E27FC236}">
                <a16:creationId xmlns:a16="http://schemas.microsoft.com/office/drawing/2014/main" id="{851CD4DE-5F10-1F9F-1C0F-CC75CF70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87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: curvado 23">
            <a:extLst>
              <a:ext uri="{FF2B5EF4-FFF2-40B4-BE49-F238E27FC236}">
                <a16:creationId xmlns:a16="http://schemas.microsoft.com/office/drawing/2014/main" id="{663EE494-6189-CEBC-C389-2ACDF3B1E9C6}"/>
              </a:ext>
            </a:extLst>
          </p:cNvPr>
          <p:cNvCxnSpPr>
            <a:cxnSpLocks/>
          </p:cNvCxnSpPr>
          <p:nvPr/>
        </p:nvCxnSpPr>
        <p:spPr>
          <a:xfrm rot="5400000">
            <a:off x="2685126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" descr="Engranaje - Iconos gratis de interfaz">
            <a:extLst>
              <a:ext uri="{FF2B5EF4-FFF2-40B4-BE49-F238E27FC236}">
                <a16:creationId xmlns:a16="http://schemas.microsoft.com/office/drawing/2014/main" id="{357834DE-5388-44ED-2461-42F0AC14A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67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Bar - Iconos gratis de comida">
            <a:extLst>
              <a:ext uri="{FF2B5EF4-FFF2-40B4-BE49-F238E27FC236}">
                <a16:creationId xmlns:a16="http://schemas.microsoft.com/office/drawing/2014/main" id="{E048DA88-3F2C-A689-F131-C9967DF3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74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ado 41">
            <a:extLst>
              <a:ext uri="{FF2B5EF4-FFF2-40B4-BE49-F238E27FC236}">
                <a16:creationId xmlns:a16="http://schemas.microsoft.com/office/drawing/2014/main" id="{BE9F5421-3385-DF7B-2A11-2E8ECD736506}"/>
              </a:ext>
            </a:extLst>
          </p:cNvPr>
          <p:cNvCxnSpPr>
            <a:cxnSpLocks/>
          </p:cNvCxnSpPr>
          <p:nvPr/>
        </p:nvCxnSpPr>
        <p:spPr>
          <a:xfrm rot="5400000">
            <a:off x="4123013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2" descr="Engranaje - Iconos gratis de interfaz">
            <a:extLst>
              <a:ext uri="{FF2B5EF4-FFF2-40B4-BE49-F238E27FC236}">
                <a16:creationId xmlns:a16="http://schemas.microsoft.com/office/drawing/2014/main" id="{2640FF7A-688E-1B48-04A2-B81DBE55D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354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Bar - Iconos gratis de comida">
            <a:extLst>
              <a:ext uri="{FF2B5EF4-FFF2-40B4-BE49-F238E27FC236}">
                <a16:creationId xmlns:a16="http://schemas.microsoft.com/office/drawing/2014/main" id="{CDCC7CB2-DC14-2CF2-0064-3C173F1C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2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ector: curvado 44">
            <a:extLst>
              <a:ext uri="{FF2B5EF4-FFF2-40B4-BE49-F238E27FC236}">
                <a16:creationId xmlns:a16="http://schemas.microsoft.com/office/drawing/2014/main" id="{56188128-387D-E37A-4B19-F28D2915BCE3}"/>
              </a:ext>
            </a:extLst>
          </p:cNvPr>
          <p:cNvCxnSpPr>
            <a:cxnSpLocks/>
          </p:cNvCxnSpPr>
          <p:nvPr/>
        </p:nvCxnSpPr>
        <p:spPr>
          <a:xfrm rot="5400000">
            <a:off x="124406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2" descr="Engranaje - Iconos gratis de interfaz">
            <a:extLst>
              <a:ext uri="{FF2B5EF4-FFF2-40B4-BE49-F238E27FC236}">
                <a16:creationId xmlns:a16="http://schemas.microsoft.com/office/drawing/2014/main" id="{959D0C20-7D95-7673-72B3-8E0842F6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03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Bar - Iconos gratis de comida">
            <a:extLst>
              <a:ext uri="{FF2B5EF4-FFF2-40B4-BE49-F238E27FC236}">
                <a16:creationId xmlns:a16="http://schemas.microsoft.com/office/drawing/2014/main" id="{199BBC1F-8E63-22F8-083D-6CD22937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1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D5A97837-C600-9642-6E5E-28D6ED492015}"/>
              </a:ext>
            </a:extLst>
          </p:cNvPr>
          <p:cNvCxnSpPr>
            <a:cxnSpLocks/>
          </p:cNvCxnSpPr>
          <p:nvPr/>
        </p:nvCxnSpPr>
        <p:spPr>
          <a:xfrm rot="5400000">
            <a:off x="713125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2" descr="Engranaje - Iconos gratis de interfaz">
            <a:extLst>
              <a:ext uri="{FF2B5EF4-FFF2-40B4-BE49-F238E27FC236}">
                <a16:creationId xmlns:a16="http://schemas.microsoft.com/office/drawing/2014/main" id="{CD7E02F6-C202-BE73-8E7B-23B149B61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593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Bar - Iconos gratis de comida">
            <a:extLst>
              <a:ext uri="{FF2B5EF4-FFF2-40B4-BE49-F238E27FC236}">
                <a16:creationId xmlns:a16="http://schemas.microsoft.com/office/drawing/2014/main" id="{1C625E4C-0248-0686-63F9-D3950871B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69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ector: curvado 50">
            <a:extLst>
              <a:ext uri="{FF2B5EF4-FFF2-40B4-BE49-F238E27FC236}">
                <a16:creationId xmlns:a16="http://schemas.microsoft.com/office/drawing/2014/main" id="{EDFD816D-774B-0954-ABEB-2C8423822D82}"/>
              </a:ext>
            </a:extLst>
          </p:cNvPr>
          <p:cNvCxnSpPr>
            <a:cxnSpLocks/>
          </p:cNvCxnSpPr>
          <p:nvPr/>
        </p:nvCxnSpPr>
        <p:spPr>
          <a:xfrm rot="5400000">
            <a:off x="5644808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Google Shape;191;p31">
            <a:extLst>
              <a:ext uri="{FF2B5EF4-FFF2-40B4-BE49-F238E27FC236}">
                <a16:creationId xmlns:a16="http://schemas.microsoft.com/office/drawing/2014/main" id="{EB06B1D8-4E0A-6AF9-6B16-F1A9F78EE16B}"/>
              </a:ext>
            </a:extLst>
          </p:cNvPr>
          <p:cNvSpPr txBox="1">
            <a:spLocks/>
          </p:cNvSpPr>
          <p:nvPr/>
        </p:nvSpPr>
        <p:spPr>
          <a:xfrm>
            <a:off x="0" y="3679101"/>
            <a:ext cx="9144000" cy="105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000" dirty="0">
                <a:solidFill>
                  <a:srgbClr val="A92E4F"/>
                </a:solidFill>
              </a:rPr>
              <a:t>1  de  cada  5 </a:t>
            </a:r>
          </a:p>
        </p:txBody>
      </p:sp>
      <p:pic>
        <p:nvPicPr>
          <p:cNvPr id="2" name="Imagen 1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EE6F623B-71CE-BDAC-9807-F46B81D45C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8" t="19008" r="23056" b="28730"/>
          <a:stretch/>
        </p:blipFill>
        <p:spPr>
          <a:xfrm>
            <a:off x="5421859" y="2533972"/>
            <a:ext cx="1257955" cy="12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6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57350ED6-85D1-03DB-B656-6DE035C67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3BDBD776-3FCF-1FC0-6158-C9F4C33A9C74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067CE94A-00A7-DD3D-A2C2-57F8CC7ED766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0E19CC5-3491-953A-D24D-5B834B17A26D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</a:t>
            </a:r>
          </a:p>
        </p:txBody>
      </p:sp>
      <p:pic>
        <p:nvPicPr>
          <p:cNvPr id="13" name="Picture 6" descr="Bar - Iconos gratis de comida">
            <a:extLst>
              <a:ext uri="{FF2B5EF4-FFF2-40B4-BE49-F238E27FC236}">
                <a16:creationId xmlns:a16="http://schemas.microsoft.com/office/drawing/2014/main" id="{DB4761BB-B78B-E918-E357-C731052F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87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: curvado 23">
            <a:extLst>
              <a:ext uri="{FF2B5EF4-FFF2-40B4-BE49-F238E27FC236}">
                <a16:creationId xmlns:a16="http://schemas.microsoft.com/office/drawing/2014/main" id="{89E5F1DB-9372-B63D-0A4E-497D9E9AF14F}"/>
              </a:ext>
            </a:extLst>
          </p:cNvPr>
          <p:cNvCxnSpPr>
            <a:cxnSpLocks/>
          </p:cNvCxnSpPr>
          <p:nvPr/>
        </p:nvCxnSpPr>
        <p:spPr>
          <a:xfrm rot="5400000">
            <a:off x="2685126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" descr="Engranaje - Iconos gratis de interfaz">
            <a:extLst>
              <a:ext uri="{FF2B5EF4-FFF2-40B4-BE49-F238E27FC236}">
                <a16:creationId xmlns:a16="http://schemas.microsoft.com/office/drawing/2014/main" id="{0581870B-8FFD-58F3-9A6D-EDA879D7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67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Bar - Iconos gratis de comida">
            <a:extLst>
              <a:ext uri="{FF2B5EF4-FFF2-40B4-BE49-F238E27FC236}">
                <a16:creationId xmlns:a16="http://schemas.microsoft.com/office/drawing/2014/main" id="{CAAAE968-B44A-DBFE-B368-55B160EAD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74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ado 41">
            <a:extLst>
              <a:ext uri="{FF2B5EF4-FFF2-40B4-BE49-F238E27FC236}">
                <a16:creationId xmlns:a16="http://schemas.microsoft.com/office/drawing/2014/main" id="{157E71F3-46DF-EAAF-A46C-34C6E0590AD3}"/>
              </a:ext>
            </a:extLst>
          </p:cNvPr>
          <p:cNvCxnSpPr>
            <a:cxnSpLocks/>
          </p:cNvCxnSpPr>
          <p:nvPr/>
        </p:nvCxnSpPr>
        <p:spPr>
          <a:xfrm rot="5400000">
            <a:off x="4123013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2" descr="Engranaje - Iconos gratis de interfaz">
            <a:extLst>
              <a:ext uri="{FF2B5EF4-FFF2-40B4-BE49-F238E27FC236}">
                <a16:creationId xmlns:a16="http://schemas.microsoft.com/office/drawing/2014/main" id="{DF751AD2-4DE7-5A58-020E-018080C8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354" y="2596986"/>
            <a:ext cx="861649" cy="8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Bar - Iconos gratis de comida">
            <a:extLst>
              <a:ext uri="{FF2B5EF4-FFF2-40B4-BE49-F238E27FC236}">
                <a16:creationId xmlns:a16="http://schemas.microsoft.com/office/drawing/2014/main" id="{761C279A-41E2-9198-70D0-1D8B92E4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2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ector: curvado 44">
            <a:extLst>
              <a:ext uri="{FF2B5EF4-FFF2-40B4-BE49-F238E27FC236}">
                <a16:creationId xmlns:a16="http://schemas.microsoft.com/office/drawing/2014/main" id="{67040204-5F57-B80C-241E-EE7787D0EBF7}"/>
              </a:ext>
            </a:extLst>
          </p:cNvPr>
          <p:cNvCxnSpPr>
            <a:cxnSpLocks/>
          </p:cNvCxnSpPr>
          <p:nvPr/>
        </p:nvCxnSpPr>
        <p:spPr>
          <a:xfrm rot="5400000">
            <a:off x="124406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6" descr="Bar - Iconos gratis de comida">
            <a:extLst>
              <a:ext uri="{FF2B5EF4-FFF2-40B4-BE49-F238E27FC236}">
                <a16:creationId xmlns:a16="http://schemas.microsoft.com/office/drawing/2014/main" id="{E79E064C-AEAB-3B2F-831D-5CB5170BB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13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B6CD78BB-BF5D-BF11-5C7F-D85601088CA5}"/>
              </a:ext>
            </a:extLst>
          </p:cNvPr>
          <p:cNvCxnSpPr>
            <a:cxnSpLocks/>
          </p:cNvCxnSpPr>
          <p:nvPr/>
        </p:nvCxnSpPr>
        <p:spPr>
          <a:xfrm rot="5400000">
            <a:off x="7131252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6" descr="Bar - Iconos gratis de comida">
            <a:extLst>
              <a:ext uri="{FF2B5EF4-FFF2-40B4-BE49-F238E27FC236}">
                <a16:creationId xmlns:a16="http://schemas.microsoft.com/office/drawing/2014/main" id="{34207746-EB85-C196-9A6A-780D2410C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69" y="425198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ector: curvado 50">
            <a:extLst>
              <a:ext uri="{FF2B5EF4-FFF2-40B4-BE49-F238E27FC236}">
                <a16:creationId xmlns:a16="http://schemas.microsoft.com/office/drawing/2014/main" id="{63304506-CE9C-E907-319B-F4B4F34AA649}"/>
              </a:ext>
            </a:extLst>
          </p:cNvPr>
          <p:cNvCxnSpPr>
            <a:cxnSpLocks/>
          </p:cNvCxnSpPr>
          <p:nvPr/>
        </p:nvCxnSpPr>
        <p:spPr>
          <a:xfrm rot="5400000">
            <a:off x="5644808" y="1995352"/>
            <a:ext cx="762333" cy="1"/>
          </a:xfrm>
          <a:prstGeom prst="curvedConnector3">
            <a:avLst>
              <a:gd name="adj1" fmla="val 50000"/>
            </a:avLst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Google Shape;191;p31">
            <a:extLst>
              <a:ext uri="{FF2B5EF4-FFF2-40B4-BE49-F238E27FC236}">
                <a16:creationId xmlns:a16="http://schemas.microsoft.com/office/drawing/2014/main" id="{C8608F0F-4280-8848-FBAD-B2BBAE37E2BE}"/>
              </a:ext>
            </a:extLst>
          </p:cNvPr>
          <p:cNvSpPr txBox="1">
            <a:spLocks/>
          </p:cNvSpPr>
          <p:nvPr/>
        </p:nvSpPr>
        <p:spPr>
          <a:xfrm>
            <a:off x="0" y="3679101"/>
            <a:ext cx="9144000" cy="105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000" dirty="0">
                <a:solidFill>
                  <a:srgbClr val="A92E4F"/>
                </a:solidFill>
              </a:rPr>
              <a:t>1  de  cada  5 </a:t>
            </a:r>
          </a:p>
        </p:txBody>
      </p:sp>
      <p:pic>
        <p:nvPicPr>
          <p:cNvPr id="2" name="Imagen 1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9BD8D89D-0522-4FF4-8D5C-2BA2E3EE10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8" t="19008" r="23056" b="28730"/>
          <a:stretch/>
        </p:blipFill>
        <p:spPr>
          <a:xfrm>
            <a:off x="5421859" y="2533972"/>
            <a:ext cx="1257955" cy="1248532"/>
          </a:xfrm>
          <a:prstGeom prst="rect">
            <a:avLst/>
          </a:prstGeom>
        </p:spPr>
      </p:pic>
      <p:pic>
        <p:nvPicPr>
          <p:cNvPr id="4" name="Imagen 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829D1661-02BE-B97E-CCBD-45799795B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8" t="19008" r="23056" b="28730"/>
          <a:stretch/>
        </p:blipFill>
        <p:spPr>
          <a:xfrm>
            <a:off x="6889792" y="2549291"/>
            <a:ext cx="1257955" cy="1248532"/>
          </a:xfrm>
          <a:prstGeom prst="rect">
            <a:avLst/>
          </a:prstGeom>
        </p:spPr>
      </p:pic>
      <p:pic>
        <p:nvPicPr>
          <p:cNvPr id="5" name="Imagen 4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5D850A25-E8DD-ED07-6BB2-C2E5163B39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8" t="19008" r="23056" b="28730"/>
          <a:stretch/>
        </p:blipFill>
        <p:spPr>
          <a:xfrm>
            <a:off x="1002603" y="2533972"/>
            <a:ext cx="1257955" cy="12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80EC15C9-CFCC-687E-B40B-AF54197E7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1CFFB360-431C-FCB8-0EC6-96E836170AB3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9FFDB9F8-CD6B-CBF7-261A-CF05CE439FCD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9446C68-2B6E-221D-F88D-C10DC1C2F5DD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</a:t>
            </a:r>
          </a:p>
        </p:txBody>
      </p: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3F62D29A-30FA-BB85-BDAC-0E9F01A70408}"/>
              </a:ext>
            </a:extLst>
          </p:cNvPr>
          <p:cNvSpPr txBox="1">
            <a:spLocks/>
          </p:cNvSpPr>
          <p:nvPr/>
        </p:nvSpPr>
        <p:spPr>
          <a:xfrm>
            <a:off x="-653062" y="113532"/>
            <a:ext cx="9144000" cy="105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000" dirty="0">
                <a:solidFill>
                  <a:schemeClr val="bg2">
                    <a:lumMod val="10000"/>
                  </a:schemeClr>
                </a:solidFill>
              </a:rPr>
              <a:t>184 k</a:t>
            </a:r>
          </a:p>
        </p:txBody>
      </p:sp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29A5A4B6-13C3-2CF8-34C2-FAF72AFD58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4844" y="2792732"/>
            <a:ext cx="6564094" cy="2122230"/>
          </a:xfrm>
          <a:prstGeom prst="rect">
            <a:avLst/>
          </a:prstGeom>
          <a:solidFill>
            <a:srgbClr val="A92D4F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2"/>
                </a:solidFill>
              </a:rPr>
              <a:t>147 k bares</a:t>
            </a:r>
            <a:br>
              <a:rPr lang="es-ES" dirty="0">
                <a:solidFill>
                  <a:schemeClr val="tx2"/>
                </a:solidFill>
              </a:rPr>
            </a:br>
            <a:r>
              <a:rPr lang="es-ES" dirty="0">
                <a:solidFill>
                  <a:schemeClr val="tx2"/>
                </a:solidFill>
              </a:rPr>
              <a:t>DIGITALIZADOS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3" name="Google Shape;191;p31">
            <a:extLst>
              <a:ext uri="{FF2B5EF4-FFF2-40B4-BE49-F238E27FC236}">
                <a16:creationId xmlns:a16="http://schemas.microsoft.com/office/drawing/2014/main" id="{0A63502D-F76B-72CB-33CB-3BCA55F544FF}"/>
              </a:ext>
            </a:extLst>
          </p:cNvPr>
          <p:cNvSpPr txBox="1">
            <a:spLocks/>
          </p:cNvSpPr>
          <p:nvPr/>
        </p:nvSpPr>
        <p:spPr>
          <a:xfrm>
            <a:off x="-5109" y="1325295"/>
            <a:ext cx="9144000" cy="105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000" dirty="0">
                <a:solidFill>
                  <a:srgbClr val="A92E4F"/>
                </a:solidFill>
              </a:rPr>
              <a:t>1  de  cada  5 </a:t>
            </a:r>
          </a:p>
        </p:txBody>
      </p:sp>
      <p:pic>
        <p:nvPicPr>
          <p:cNvPr id="25" name="Picture 6" descr="Bar - Iconos gratis de comida">
            <a:extLst>
              <a:ext uri="{FF2B5EF4-FFF2-40B4-BE49-F238E27FC236}">
                <a16:creationId xmlns:a16="http://schemas.microsoft.com/office/drawing/2014/main" id="{5245D5C7-B668-B816-01E2-403B96DA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15" y="224584"/>
            <a:ext cx="978964" cy="9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93;p36">
            <a:extLst>
              <a:ext uri="{FF2B5EF4-FFF2-40B4-BE49-F238E27FC236}">
                <a16:creationId xmlns:a16="http://schemas.microsoft.com/office/drawing/2014/main" id="{8643E660-AC01-D22F-4CDF-44DA08A4FB54}"/>
              </a:ext>
            </a:extLst>
          </p:cNvPr>
          <p:cNvSpPr txBox="1">
            <a:spLocks/>
          </p:cNvSpPr>
          <p:nvPr/>
        </p:nvSpPr>
        <p:spPr>
          <a:xfrm rot="21253774">
            <a:off x="421840" y="1443888"/>
            <a:ext cx="8414666" cy="2378571"/>
          </a:xfrm>
          <a:prstGeom prst="rect">
            <a:avLst/>
          </a:pr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8000" dirty="0">
                <a:solidFill>
                  <a:srgbClr val="A92D4F"/>
                </a:solidFill>
              </a:rPr>
              <a:t>COMPETIDORES</a:t>
            </a:r>
          </a:p>
        </p:txBody>
      </p:sp>
    </p:spTree>
    <p:extLst>
      <p:ext uri="{BB962C8B-B14F-4D97-AF65-F5344CB8AC3E}">
        <p14:creationId xmlns:p14="http://schemas.microsoft.com/office/powerpoint/2010/main" val="7344990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906712AE-B79A-B0A1-A315-3E193979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85A6C826-CBC7-0ECA-E5C5-C48DB55DEE30}"/>
              </a:ext>
            </a:extLst>
          </p:cNvPr>
          <p:cNvSpPr txBox="1">
            <a:spLocks/>
          </p:cNvSpPr>
          <p:nvPr/>
        </p:nvSpPr>
        <p:spPr>
          <a:xfrm>
            <a:off x="5466715" y="2636431"/>
            <a:ext cx="3517675" cy="23775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487701 w 4129990"/>
              <a:gd name="connsiteY3" fmla="*/ 3855247 h 3900967"/>
              <a:gd name="connsiteX4" fmla="*/ 0 w 4129990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278659 w 4129990"/>
              <a:gd name="connsiteY3" fmla="*/ 3804993 h 3900967"/>
              <a:gd name="connsiteX4" fmla="*/ 0 w 4129990"/>
              <a:gd name="connsiteY4" fmla="*/ 0 h 3900967"/>
              <a:gd name="connsiteX0" fmla="*/ 0 w 4129990"/>
              <a:gd name="connsiteY0" fmla="*/ 0 h 3908325"/>
              <a:gd name="connsiteX1" fmla="*/ 3794710 w 4129990"/>
              <a:gd name="connsiteY1" fmla="*/ 0 h 3908325"/>
              <a:gd name="connsiteX2" fmla="*/ 4129990 w 4129990"/>
              <a:gd name="connsiteY2" fmla="*/ 3900967 h 3908325"/>
              <a:gd name="connsiteX3" fmla="*/ 314757 w 4129990"/>
              <a:gd name="connsiteY3" fmla="*/ 3908325 h 3908325"/>
              <a:gd name="connsiteX4" fmla="*/ 0 w 4129990"/>
              <a:gd name="connsiteY4" fmla="*/ 0 h 3908325"/>
              <a:gd name="connsiteX0" fmla="*/ 0 w 4166088"/>
              <a:gd name="connsiteY0" fmla="*/ 0 h 4030133"/>
              <a:gd name="connsiteX1" fmla="*/ 3794710 w 4166088"/>
              <a:gd name="connsiteY1" fmla="*/ 0 h 4030133"/>
              <a:gd name="connsiteX2" fmla="*/ 4166088 w 4166088"/>
              <a:gd name="connsiteY2" fmla="*/ 4030133 h 4030133"/>
              <a:gd name="connsiteX3" fmla="*/ 314757 w 4166088"/>
              <a:gd name="connsiteY3" fmla="*/ 3908325 h 4030133"/>
              <a:gd name="connsiteX4" fmla="*/ 0 w 4166088"/>
              <a:gd name="connsiteY4" fmla="*/ 0 h 403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6088" h="4030133">
                <a:moveTo>
                  <a:pt x="0" y="0"/>
                </a:moveTo>
                <a:lnTo>
                  <a:pt x="3794710" y="0"/>
                </a:lnTo>
                <a:lnTo>
                  <a:pt x="4166088" y="4030133"/>
                </a:lnTo>
                <a:lnTo>
                  <a:pt x="314757" y="3908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800" dirty="0">
                <a:solidFill>
                  <a:schemeClr val="bg1"/>
                </a:solidFill>
              </a:rPr>
              <a:t>   STOCK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2" name="Picture 4" descr="Caja de cartón abierta - Iconos gratis de">
            <a:extLst>
              <a:ext uri="{FF2B5EF4-FFF2-40B4-BE49-F238E27FC236}">
                <a16:creationId xmlns:a16="http://schemas.microsoft.com/office/drawing/2014/main" id="{E73E4207-3E03-6C55-B037-AA3EF4CF1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45" y="3181171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7197B932-9EFB-A7A8-2F2A-9BEBF6187FA8}"/>
              </a:ext>
            </a:extLst>
          </p:cNvPr>
          <p:cNvSpPr txBox="1">
            <a:spLocks/>
          </p:cNvSpPr>
          <p:nvPr/>
        </p:nvSpPr>
        <p:spPr>
          <a:xfrm>
            <a:off x="190090" y="259733"/>
            <a:ext cx="5296310" cy="4678027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8049" h="3900967">
                <a:moveTo>
                  <a:pt x="0" y="0"/>
                </a:moveTo>
                <a:lnTo>
                  <a:pt x="3672769" y="0"/>
                </a:lnTo>
                <a:lnTo>
                  <a:pt x="4008049" y="3900967"/>
                </a:lnTo>
                <a:lnTo>
                  <a:pt x="365760" y="38552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400" dirty="0">
                <a:solidFill>
                  <a:srgbClr val="A92D4F"/>
                </a:solidFill>
              </a:rPr>
              <a:t>   COMPETIDORES</a:t>
            </a:r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CCA4C4CE-4B73-4C02-AF70-24E160FC7987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EF9EABA0-49D3-077F-7506-2ED05D078F39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Imagen 54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65A11272-7168-ECAA-AB31-1ADF03FF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88" t="19008" r="23056" b="28730"/>
          <a:stretch/>
        </p:blipFill>
        <p:spPr>
          <a:xfrm>
            <a:off x="1436559" y="1569184"/>
            <a:ext cx="3010482" cy="2987932"/>
          </a:xfrm>
          <a:prstGeom prst="rect">
            <a:avLst/>
          </a:prstGeom>
        </p:spPr>
      </p:pic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88100077-4104-FC1C-58A0-73C84616B848}"/>
              </a:ext>
            </a:extLst>
          </p:cNvPr>
          <p:cNvSpPr txBox="1">
            <a:spLocks/>
          </p:cNvSpPr>
          <p:nvPr/>
        </p:nvSpPr>
        <p:spPr>
          <a:xfrm>
            <a:off x="5233503" y="293460"/>
            <a:ext cx="3377097" cy="21372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172833 w 4008049"/>
              <a:gd name="connsiteY3" fmla="*/ 3855247 h 3900967"/>
              <a:gd name="connsiteX4" fmla="*/ 0 w 4008049"/>
              <a:gd name="connsiteY4" fmla="*/ 0 h 3900967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60527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07911 w 4095743"/>
              <a:gd name="connsiteY3" fmla="*/ 3883264 h 3928984"/>
              <a:gd name="connsiteX4" fmla="*/ 0 w 4095743"/>
              <a:gd name="connsiteY4" fmla="*/ 0 h 39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43" h="3928984">
                <a:moveTo>
                  <a:pt x="0" y="0"/>
                </a:moveTo>
                <a:lnTo>
                  <a:pt x="3760463" y="28017"/>
                </a:lnTo>
                <a:lnTo>
                  <a:pt x="4095743" y="3928984"/>
                </a:lnTo>
                <a:lnTo>
                  <a:pt x="207911" y="3883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pPr algn="l"/>
            <a:r>
              <a:rPr lang="es-ES" sz="4800" dirty="0">
                <a:solidFill>
                  <a:schemeClr val="bg1"/>
                </a:solidFill>
              </a:rPr>
              <a:t>  TPV</a:t>
            </a:r>
            <a:endParaRPr lang="es-ES" sz="28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0" name="Picture 2" descr="Icono De TPV En Estilo Negro Aislado Sobre Fondo Blanco. Ilustración De  Vector De Símbolo De Comercio Electrónico. Ilustraciones svg, vectoriales,  clip art vectorizado libre de derechos. Image 67486248">
            <a:extLst>
              <a:ext uri="{FF2B5EF4-FFF2-40B4-BE49-F238E27FC236}">
                <a16:creationId xmlns:a16="http://schemas.microsoft.com/office/drawing/2014/main" id="{3BBE42E2-3480-04FA-4269-0B4C289E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731700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3478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7507BF3B-05C2-DECE-2E8B-352F7905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4C1C83AB-5400-071B-0503-60E4F8EF405A}"/>
              </a:ext>
            </a:extLst>
          </p:cNvPr>
          <p:cNvSpPr txBox="1">
            <a:spLocks/>
          </p:cNvSpPr>
          <p:nvPr/>
        </p:nvSpPr>
        <p:spPr>
          <a:xfrm>
            <a:off x="190090" y="259733"/>
            <a:ext cx="5296310" cy="4678027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8049" h="3900967">
                <a:moveTo>
                  <a:pt x="0" y="0"/>
                </a:moveTo>
                <a:lnTo>
                  <a:pt x="3672769" y="0"/>
                </a:lnTo>
                <a:lnTo>
                  <a:pt x="4008049" y="3900967"/>
                </a:lnTo>
                <a:lnTo>
                  <a:pt x="365760" y="38552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233E181D-FAB5-1FA8-A9E2-EC652E834E0B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8EA44D1B-C10C-E4F2-EA14-A81A7727BD03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7075D182-1722-92A2-0CF0-D3EC3BD644B7}"/>
              </a:ext>
            </a:extLst>
          </p:cNvPr>
          <p:cNvSpPr txBox="1">
            <a:spLocks/>
          </p:cNvSpPr>
          <p:nvPr/>
        </p:nvSpPr>
        <p:spPr>
          <a:xfrm>
            <a:off x="5984651" y="5438624"/>
            <a:ext cx="3517675" cy="23775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487701 w 4129990"/>
              <a:gd name="connsiteY3" fmla="*/ 3855247 h 3900967"/>
              <a:gd name="connsiteX4" fmla="*/ 0 w 4129990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278659 w 4129990"/>
              <a:gd name="connsiteY3" fmla="*/ 3804993 h 3900967"/>
              <a:gd name="connsiteX4" fmla="*/ 0 w 4129990"/>
              <a:gd name="connsiteY4" fmla="*/ 0 h 3900967"/>
              <a:gd name="connsiteX0" fmla="*/ 0 w 4129990"/>
              <a:gd name="connsiteY0" fmla="*/ 0 h 3908325"/>
              <a:gd name="connsiteX1" fmla="*/ 3794710 w 4129990"/>
              <a:gd name="connsiteY1" fmla="*/ 0 h 3908325"/>
              <a:gd name="connsiteX2" fmla="*/ 4129990 w 4129990"/>
              <a:gd name="connsiteY2" fmla="*/ 3900967 h 3908325"/>
              <a:gd name="connsiteX3" fmla="*/ 314757 w 4129990"/>
              <a:gd name="connsiteY3" fmla="*/ 3908325 h 3908325"/>
              <a:gd name="connsiteX4" fmla="*/ 0 w 4129990"/>
              <a:gd name="connsiteY4" fmla="*/ 0 h 3908325"/>
              <a:gd name="connsiteX0" fmla="*/ 0 w 4166088"/>
              <a:gd name="connsiteY0" fmla="*/ 0 h 4030133"/>
              <a:gd name="connsiteX1" fmla="*/ 3794710 w 4166088"/>
              <a:gd name="connsiteY1" fmla="*/ 0 h 4030133"/>
              <a:gd name="connsiteX2" fmla="*/ 4166088 w 4166088"/>
              <a:gd name="connsiteY2" fmla="*/ 4030133 h 4030133"/>
              <a:gd name="connsiteX3" fmla="*/ 314757 w 4166088"/>
              <a:gd name="connsiteY3" fmla="*/ 3908325 h 4030133"/>
              <a:gd name="connsiteX4" fmla="*/ 0 w 4166088"/>
              <a:gd name="connsiteY4" fmla="*/ 0 h 403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6088" h="4030133">
                <a:moveTo>
                  <a:pt x="0" y="0"/>
                </a:moveTo>
                <a:lnTo>
                  <a:pt x="3794710" y="0"/>
                </a:lnTo>
                <a:lnTo>
                  <a:pt x="4166088" y="4030133"/>
                </a:lnTo>
                <a:lnTo>
                  <a:pt x="314757" y="3908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800" dirty="0">
                <a:solidFill>
                  <a:schemeClr val="bg1"/>
                </a:solidFill>
              </a:rPr>
              <a:t>   STOCK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2" name="Picture 4" descr="Caja de cartón abierta - Iconos gratis de">
            <a:extLst>
              <a:ext uri="{FF2B5EF4-FFF2-40B4-BE49-F238E27FC236}">
                <a16:creationId xmlns:a16="http://schemas.microsoft.com/office/drawing/2014/main" id="{2E949ADE-90EA-E94C-0553-C1AB9BBEF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81" y="5983364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B28282B7-C2EB-038F-AAC2-4CB41314B3D6}"/>
              </a:ext>
            </a:extLst>
          </p:cNvPr>
          <p:cNvSpPr txBox="1">
            <a:spLocks/>
          </p:cNvSpPr>
          <p:nvPr/>
        </p:nvSpPr>
        <p:spPr>
          <a:xfrm>
            <a:off x="5218297" y="259733"/>
            <a:ext cx="3796607" cy="475098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172833 w 4008049"/>
              <a:gd name="connsiteY3" fmla="*/ 3855247 h 3900967"/>
              <a:gd name="connsiteX4" fmla="*/ 0 w 4008049"/>
              <a:gd name="connsiteY4" fmla="*/ 0 h 3900967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60527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07911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577016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593794 w 4095743"/>
              <a:gd name="connsiteY3" fmla="*/ 3921942 h 3928984"/>
              <a:gd name="connsiteX4" fmla="*/ 0 w 4095743"/>
              <a:gd name="connsiteY4" fmla="*/ 0 h 3928984"/>
              <a:gd name="connsiteX0" fmla="*/ 0 w 4263518"/>
              <a:gd name="connsiteY0" fmla="*/ 0 h 3967662"/>
              <a:gd name="connsiteX1" fmla="*/ 3760463 w 4263518"/>
              <a:gd name="connsiteY1" fmla="*/ 28017 h 3967662"/>
              <a:gd name="connsiteX2" fmla="*/ 4263518 w 4263518"/>
              <a:gd name="connsiteY2" fmla="*/ 3967662 h 3967662"/>
              <a:gd name="connsiteX3" fmla="*/ 593794 w 4263518"/>
              <a:gd name="connsiteY3" fmla="*/ 3921942 h 3967662"/>
              <a:gd name="connsiteX4" fmla="*/ 0 w 4263518"/>
              <a:gd name="connsiteY4" fmla="*/ 0 h 3967662"/>
              <a:gd name="connsiteX0" fmla="*/ 0 w 4179631"/>
              <a:gd name="connsiteY0" fmla="*/ 0 h 3967662"/>
              <a:gd name="connsiteX1" fmla="*/ 3760463 w 4179631"/>
              <a:gd name="connsiteY1" fmla="*/ 28017 h 3967662"/>
              <a:gd name="connsiteX2" fmla="*/ 4179631 w 4179631"/>
              <a:gd name="connsiteY2" fmla="*/ 3967662 h 3967662"/>
              <a:gd name="connsiteX3" fmla="*/ 593794 w 4179631"/>
              <a:gd name="connsiteY3" fmla="*/ 3921942 h 3967662"/>
              <a:gd name="connsiteX4" fmla="*/ 0 w 4179631"/>
              <a:gd name="connsiteY4" fmla="*/ 0 h 3967662"/>
              <a:gd name="connsiteX0" fmla="*/ 0 w 4179631"/>
              <a:gd name="connsiteY0" fmla="*/ 36447 h 4004109"/>
              <a:gd name="connsiteX1" fmla="*/ 3710131 w 4179631"/>
              <a:gd name="connsiteY1" fmla="*/ 0 h 4004109"/>
              <a:gd name="connsiteX2" fmla="*/ 4179631 w 4179631"/>
              <a:gd name="connsiteY2" fmla="*/ 4004109 h 4004109"/>
              <a:gd name="connsiteX3" fmla="*/ 593794 w 4179631"/>
              <a:gd name="connsiteY3" fmla="*/ 3958389 h 4004109"/>
              <a:gd name="connsiteX4" fmla="*/ 0 w 4179631"/>
              <a:gd name="connsiteY4" fmla="*/ 36447 h 4004109"/>
              <a:gd name="connsiteX0" fmla="*/ 0 w 4179631"/>
              <a:gd name="connsiteY0" fmla="*/ 0 h 4019233"/>
              <a:gd name="connsiteX1" fmla="*/ 3710131 w 4179631"/>
              <a:gd name="connsiteY1" fmla="*/ 15124 h 4019233"/>
              <a:gd name="connsiteX2" fmla="*/ 4179631 w 4179631"/>
              <a:gd name="connsiteY2" fmla="*/ 4019233 h 4019233"/>
              <a:gd name="connsiteX3" fmla="*/ 593794 w 4179631"/>
              <a:gd name="connsiteY3" fmla="*/ 3973513 h 4019233"/>
              <a:gd name="connsiteX4" fmla="*/ 0 w 4179631"/>
              <a:gd name="connsiteY4" fmla="*/ 0 h 401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9631" h="4019233">
                <a:moveTo>
                  <a:pt x="0" y="0"/>
                </a:moveTo>
                <a:lnTo>
                  <a:pt x="3710131" y="15124"/>
                </a:lnTo>
                <a:lnTo>
                  <a:pt x="4179631" y="4019233"/>
                </a:lnTo>
                <a:lnTo>
                  <a:pt x="593794" y="39735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pPr algn="l"/>
            <a:r>
              <a:rPr lang="es-ES" sz="4800" dirty="0">
                <a:solidFill>
                  <a:schemeClr val="bg1"/>
                </a:solidFill>
              </a:rPr>
              <a:t>  TPV</a:t>
            </a:r>
          </a:p>
          <a:p>
            <a:pPr algn="l"/>
            <a:endParaRPr lang="es-ES" sz="4800" dirty="0">
              <a:solidFill>
                <a:schemeClr val="bg1"/>
              </a:solidFill>
            </a:endParaRPr>
          </a:p>
          <a:p>
            <a:pPr algn="l"/>
            <a:endParaRPr lang="es-ES" sz="4800" dirty="0">
              <a:solidFill>
                <a:schemeClr val="bg1"/>
              </a:solidFill>
            </a:endParaRPr>
          </a:p>
          <a:p>
            <a:pPr algn="l"/>
            <a:endParaRPr lang="es-ES" sz="4800" dirty="0">
              <a:solidFill>
                <a:schemeClr val="bg1"/>
              </a:solidFill>
            </a:endParaRPr>
          </a:p>
          <a:p>
            <a:pPr algn="l"/>
            <a:endParaRPr lang="es-ES" sz="28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0" name="Picture 2" descr="Icono De TPV En Estilo Negro Aislado Sobre Fondo Blanco. Ilustración De  Vector De Símbolo De Comercio Electrónico. Ilustraciones svg, vectoriales,  clip art vectorizado libre de derechos. Image 67486248">
            <a:extLst>
              <a:ext uri="{FF2B5EF4-FFF2-40B4-BE49-F238E27FC236}">
                <a16:creationId xmlns:a16="http://schemas.microsoft.com/office/drawing/2014/main" id="{0B827116-7646-56C6-67DF-AC03B2F35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336" y="1708652"/>
            <a:ext cx="2451959" cy="245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lop - Software para Restaurantes 🚀 | COVERMANAGERSoftware para  Restaurantes 🚀 | COVERMANAGER">
            <a:extLst>
              <a:ext uri="{FF2B5EF4-FFF2-40B4-BE49-F238E27FC236}">
                <a16:creationId xmlns:a16="http://schemas.microsoft.com/office/drawing/2014/main" id="{9A82A878-CC99-6193-4628-3F4EFD0C8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0" y="577167"/>
            <a:ext cx="1131485" cy="11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cina - Iconos gratis de muebles y hogar">
            <a:extLst>
              <a:ext uri="{FF2B5EF4-FFF2-40B4-BE49-F238E27FC236}">
                <a16:creationId xmlns:a16="http://schemas.microsoft.com/office/drawing/2014/main" id="{721E90C6-E740-670D-B22E-DFF380D6B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816" y="577167"/>
            <a:ext cx="1131485" cy="11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igno de multiplicación 4">
            <a:extLst>
              <a:ext uri="{FF2B5EF4-FFF2-40B4-BE49-F238E27FC236}">
                <a16:creationId xmlns:a16="http://schemas.microsoft.com/office/drawing/2014/main" id="{A77DFD29-2E16-B05E-1157-D72AFD766493}"/>
              </a:ext>
            </a:extLst>
          </p:cNvPr>
          <p:cNvSpPr/>
          <p:nvPr/>
        </p:nvSpPr>
        <p:spPr>
          <a:xfrm>
            <a:off x="2200481" y="698711"/>
            <a:ext cx="823063" cy="888395"/>
          </a:xfrm>
          <a:prstGeom prst="mathMultiply">
            <a:avLst/>
          </a:prstGeom>
          <a:solidFill>
            <a:srgbClr val="A92D4F"/>
          </a:solidFill>
          <a:ln>
            <a:solidFill>
              <a:srgbClr val="8E26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02" name="Picture 6" descr="Square Logo PNG Transparent &amp; SVG Vector - Freebie Supply">
            <a:extLst>
              <a:ext uri="{FF2B5EF4-FFF2-40B4-BE49-F238E27FC236}">
                <a16:creationId xmlns:a16="http://schemas.microsoft.com/office/drawing/2014/main" id="{E04929A7-72A8-948D-859E-C3070E60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8" y="2148643"/>
            <a:ext cx="1032528" cy="103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CC491E7A-CC11-2E0A-1D48-BB624E35053C}"/>
              </a:ext>
            </a:extLst>
          </p:cNvPr>
          <p:cNvSpPr/>
          <p:nvPr/>
        </p:nvSpPr>
        <p:spPr>
          <a:xfrm>
            <a:off x="2391885" y="2220709"/>
            <a:ext cx="823063" cy="888395"/>
          </a:xfrm>
          <a:prstGeom prst="mathMultiply">
            <a:avLst/>
          </a:prstGeom>
          <a:solidFill>
            <a:srgbClr val="A92D4F"/>
          </a:solidFill>
          <a:ln>
            <a:solidFill>
              <a:srgbClr val="8E26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04" name="Picture 8" descr="Menú - Iconos gratis de comida">
            <a:extLst>
              <a:ext uri="{FF2B5EF4-FFF2-40B4-BE49-F238E27FC236}">
                <a16:creationId xmlns:a16="http://schemas.microsoft.com/office/drawing/2014/main" id="{A8D96AF6-F087-A904-2D5D-D9F87C6E4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30" y="1955819"/>
            <a:ext cx="1668855" cy="12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4900D8F6-AA89-C365-4A66-42414DC956A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4288" t="19008" r="23056" b="28730"/>
          <a:stretch/>
        </p:blipFill>
        <p:spPr>
          <a:xfrm>
            <a:off x="997443" y="3415147"/>
            <a:ext cx="1412211" cy="1401633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C823A23A-9379-5FA2-CC69-BC1AAD969F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7484" y="3605403"/>
            <a:ext cx="909467" cy="909467"/>
          </a:xfrm>
          <a:prstGeom prst="rect">
            <a:avLst/>
          </a:prstGeom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E263AEB-1CB1-565B-3CAB-4DA682F82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74" y="3496269"/>
            <a:ext cx="1013440" cy="112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77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0A8ED211-AC03-5428-88DB-09F66E884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3;p36">
            <a:extLst>
              <a:ext uri="{FF2B5EF4-FFF2-40B4-BE49-F238E27FC236}">
                <a16:creationId xmlns:a16="http://schemas.microsoft.com/office/drawing/2014/main" id="{D3505AFC-0D2C-BEB3-E141-A0D1F3850F0B}"/>
              </a:ext>
            </a:extLst>
          </p:cNvPr>
          <p:cNvSpPr txBox="1">
            <a:spLocks/>
          </p:cNvSpPr>
          <p:nvPr/>
        </p:nvSpPr>
        <p:spPr>
          <a:xfrm>
            <a:off x="190090" y="259733"/>
            <a:ext cx="5296310" cy="4678027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8049" h="3900967">
                <a:moveTo>
                  <a:pt x="0" y="0"/>
                </a:moveTo>
                <a:lnTo>
                  <a:pt x="3672769" y="0"/>
                </a:lnTo>
                <a:lnTo>
                  <a:pt x="4008049" y="3900967"/>
                </a:lnTo>
                <a:lnTo>
                  <a:pt x="365760" y="38552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400" dirty="0">
                <a:solidFill>
                  <a:srgbClr val="A92D4F"/>
                </a:solidFill>
              </a:rPr>
              <a:t>   </a:t>
            </a:r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B6A143B8-1B3D-38C0-2AD0-C9CB259C2EA6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2A2A8856-5E05-D2DB-8108-B9C5176FF1F6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5C762F47-97C6-7517-0F92-581D881237E6}"/>
              </a:ext>
            </a:extLst>
          </p:cNvPr>
          <p:cNvSpPr txBox="1">
            <a:spLocks/>
          </p:cNvSpPr>
          <p:nvPr/>
        </p:nvSpPr>
        <p:spPr>
          <a:xfrm>
            <a:off x="5466715" y="2636431"/>
            <a:ext cx="3517675" cy="23775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487701 w 4129990"/>
              <a:gd name="connsiteY3" fmla="*/ 3855247 h 3900967"/>
              <a:gd name="connsiteX4" fmla="*/ 0 w 4129990"/>
              <a:gd name="connsiteY4" fmla="*/ 0 h 3900967"/>
              <a:gd name="connsiteX0" fmla="*/ 0 w 4129990"/>
              <a:gd name="connsiteY0" fmla="*/ 0 h 3900967"/>
              <a:gd name="connsiteX1" fmla="*/ 3794710 w 4129990"/>
              <a:gd name="connsiteY1" fmla="*/ 0 h 3900967"/>
              <a:gd name="connsiteX2" fmla="*/ 4129990 w 4129990"/>
              <a:gd name="connsiteY2" fmla="*/ 3900967 h 3900967"/>
              <a:gd name="connsiteX3" fmla="*/ 278659 w 4129990"/>
              <a:gd name="connsiteY3" fmla="*/ 3804993 h 3900967"/>
              <a:gd name="connsiteX4" fmla="*/ 0 w 4129990"/>
              <a:gd name="connsiteY4" fmla="*/ 0 h 3900967"/>
              <a:gd name="connsiteX0" fmla="*/ 0 w 4129990"/>
              <a:gd name="connsiteY0" fmla="*/ 0 h 3908325"/>
              <a:gd name="connsiteX1" fmla="*/ 3794710 w 4129990"/>
              <a:gd name="connsiteY1" fmla="*/ 0 h 3908325"/>
              <a:gd name="connsiteX2" fmla="*/ 4129990 w 4129990"/>
              <a:gd name="connsiteY2" fmla="*/ 3900967 h 3908325"/>
              <a:gd name="connsiteX3" fmla="*/ 314757 w 4129990"/>
              <a:gd name="connsiteY3" fmla="*/ 3908325 h 3908325"/>
              <a:gd name="connsiteX4" fmla="*/ 0 w 4129990"/>
              <a:gd name="connsiteY4" fmla="*/ 0 h 3908325"/>
              <a:gd name="connsiteX0" fmla="*/ 0 w 4166088"/>
              <a:gd name="connsiteY0" fmla="*/ 0 h 4030133"/>
              <a:gd name="connsiteX1" fmla="*/ 3794710 w 4166088"/>
              <a:gd name="connsiteY1" fmla="*/ 0 h 4030133"/>
              <a:gd name="connsiteX2" fmla="*/ 4166088 w 4166088"/>
              <a:gd name="connsiteY2" fmla="*/ 4030133 h 4030133"/>
              <a:gd name="connsiteX3" fmla="*/ 314757 w 4166088"/>
              <a:gd name="connsiteY3" fmla="*/ 3908325 h 4030133"/>
              <a:gd name="connsiteX4" fmla="*/ 0 w 4166088"/>
              <a:gd name="connsiteY4" fmla="*/ 0 h 403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6088" h="4030133">
                <a:moveTo>
                  <a:pt x="0" y="0"/>
                </a:moveTo>
                <a:lnTo>
                  <a:pt x="3794710" y="0"/>
                </a:lnTo>
                <a:lnTo>
                  <a:pt x="4166088" y="4030133"/>
                </a:lnTo>
                <a:lnTo>
                  <a:pt x="314757" y="39083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l"/>
            <a:r>
              <a:rPr lang="es-ES" sz="4800" dirty="0">
                <a:solidFill>
                  <a:schemeClr val="bg1"/>
                </a:solidFill>
              </a:rPr>
              <a:t>   STOCK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2" name="Picture 4" descr="Caja de cartón abierta - Iconos gratis de">
            <a:extLst>
              <a:ext uri="{FF2B5EF4-FFF2-40B4-BE49-F238E27FC236}">
                <a16:creationId xmlns:a16="http://schemas.microsoft.com/office/drawing/2014/main" id="{E8F160EB-533E-353C-8689-93704F5F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45" y="3181171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771C17FF-1164-0F30-0172-E5681A7C4A73}"/>
              </a:ext>
            </a:extLst>
          </p:cNvPr>
          <p:cNvSpPr txBox="1">
            <a:spLocks/>
          </p:cNvSpPr>
          <p:nvPr/>
        </p:nvSpPr>
        <p:spPr>
          <a:xfrm>
            <a:off x="5233503" y="293460"/>
            <a:ext cx="3377097" cy="2137230"/>
          </a:xfrm>
          <a:custGeom>
            <a:avLst/>
            <a:gdLst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0 w 4251889"/>
              <a:gd name="connsiteY3" fmla="*/ 390096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425188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502920 w 4251889"/>
              <a:gd name="connsiteY3" fmla="*/ 3885727 h 3900967"/>
              <a:gd name="connsiteX4" fmla="*/ 0 w 4251889"/>
              <a:gd name="connsiteY4" fmla="*/ 0 h 3900967"/>
              <a:gd name="connsiteX0" fmla="*/ 0 w 4251889"/>
              <a:gd name="connsiteY0" fmla="*/ 0 h 3900967"/>
              <a:gd name="connsiteX1" fmla="*/ 3672769 w 4251889"/>
              <a:gd name="connsiteY1" fmla="*/ 0 h 3900967"/>
              <a:gd name="connsiteX2" fmla="*/ 4251889 w 4251889"/>
              <a:gd name="connsiteY2" fmla="*/ 3900967 h 3900967"/>
              <a:gd name="connsiteX3" fmla="*/ 365760 w 4251889"/>
              <a:gd name="connsiteY3" fmla="*/ 3855247 h 3900967"/>
              <a:gd name="connsiteX4" fmla="*/ 0 w 4251889"/>
              <a:gd name="connsiteY4" fmla="*/ 0 h 3900967"/>
              <a:gd name="connsiteX0" fmla="*/ 0 w 4038529"/>
              <a:gd name="connsiteY0" fmla="*/ 0 h 3900967"/>
              <a:gd name="connsiteX1" fmla="*/ 3672769 w 4038529"/>
              <a:gd name="connsiteY1" fmla="*/ 0 h 3900967"/>
              <a:gd name="connsiteX2" fmla="*/ 4038529 w 4038529"/>
              <a:gd name="connsiteY2" fmla="*/ 3900967 h 3900967"/>
              <a:gd name="connsiteX3" fmla="*/ 365760 w 4038529"/>
              <a:gd name="connsiteY3" fmla="*/ 3855247 h 3900967"/>
              <a:gd name="connsiteX4" fmla="*/ 0 w 4038529"/>
              <a:gd name="connsiteY4" fmla="*/ 0 h 3900967"/>
              <a:gd name="connsiteX0" fmla="*/ 0 w 4084249"/>
              <a:gd name="connsiteY0" fmla="*/ 0 h 3900967"/>
              <a:gd name="connsiteX1" fmla="*/ 3672769 w 4084249"/>
              <a:gd name="connsiteY1" fmla="*/ 0 h 3900967"/>
              <a:gd name="connsiteX2" fmla="*/ 4084249 w 4084249"/>
              <a:gd name="connsiteY2" fmla="*/ 3900967 h 3900967"/>
              <a:gd name="connsiteX3" fmla="*/ 365760 w 4084249"/>
              <a:gd name="connsiteY3" fmla="*/ 3855247 h 3900967"/>
              <a:gd name="connsiteX4" fmla="*/ 0 w 40842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365760 w 4008049"/>
              <a:gd name="connsiteY3" fmla="*/ 3855247 h 3900967"/>
              <a:gd name="connsiteX4" fmla="*/ 0 w 4008049"/>
              <a:gd name="connsiteY4" fmla="*/ 0 h 3900967"/>
              <a:gd name="connsiteX0" fmla="*/ 0 w 4008049"/>
              <a:gd name="connsiteY0" fmla="*/ 0 h 3900967"/>
              <a:gd name="connsiteX1" fmla="*/ 3672769 w 4008049"/>
              <a:gd name="connsiteY1" fmla="*/ 0 h 3900967"/>
              <a:gd name="connsiteX2" fmla="*/ 4008049 w 4008049"/>
              <a:gd name="connsiteY2" fmla="*/ 3900967 h 3900967"/>
              <a:gd name="connsiteX3" fmla="*/ 172833 w 4008049"/>
              <a:gd name="connsiteY3" fmla="*/ 3855247 h 3900967"/>
              <a:gd name="connsiteX4" fmla="*/ 0 w 4008049"/>
              <a:gd name="connsiteY4" fmla="*/ 0 h 3900967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60527 w 4095743"/>
              <a:gd name="connsiteY3" fmla="*/ 3883264 h 3928984"/>
              <a:gd name="connsiteX4" fmla="*/ 0 w 4095743"/>
              <a:gd name="connsiteY4" fmla="*/ 0 h 3928984"/>
              <a:gd name="connsiteX0" fmla="*/ 0 w 4095743"/>
              <a:gd name="connsiteY0" fmla="*/ 0 h 3928984"/>
              <a:gd name="connsiteX1" fmla="*/ 3760463 w 4095743"/>
              <a:gd name="connsiteY1" fmla="*/ 28017 h 3928984"/>
              <a:gd name="connsiteX2" fmla="*/ 4095743 w 4095743"/>
              <a:gd name="connsiteY2" fmla="*/ 3928984 h 3928984"/>
              <a:gd name="connsiteX3" fmla="*/ 207911 w 4095743"/>
              <a:gd name="connsiteY3" fmla="*/ 3883264 h 3928984"/>
              <a:gd name="connsiteX4" fmla="*/ 0 w 4095743"/>
              <a:gd name="connsiteY4" fmla="*/ 0 h 39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43" h="3928984">
                <a:moveTo>
                  <a:pt x="0" y="0"/>
                </a:moveTo>
                <a:lnTo>
                  <a:pt x="3760463" y="28017"/>
                </a:lnTo>
                <a:lnTo>
                  <a:pt x="4095743" y="3928984"/>
                </a:lnTo>
                <a:lnTo>
                  <a:pt x="207911" y="3883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 lang="es-ES" sz="5400" dirty="0">
              <a:solidFill>
                <a:srgbClr val="A92D4F"/>
              </a:solidFill>
            </a:endParaRPr>
          </a:p>
          <a:p>
            <a:pPr algn="l"/>
            <a:r>
              <a:rPr lang="es-ES" sz="4800" dirty="0">
                <a:solidFill>
                  <a:schemeClr val="bg1"/>
                </a:solidFill>
              </a:rPr>
              <a:t>  TPV</a:t>
            </a:r>
            <a:endParaRPr lang="es-ES" sz="28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3200" dirty="0">
              <a:solidFill>
                <a:srgbClr val="A92D4F"/>
              </a:solidFill>
            </a:endParaRPr>
          </a:p>
          <a:p>
            <a:endParaRPr lang="es-ES" sz="5400" dirty="0">
              <a:solidFill>
                <a:srgbClr val="A92D4F"/>
              </a:solidFill>
            </a:endParaRPr>
          </a:p>
        </p:txBody>
      </p:sp>
      <p:pic>
        <p:nvPicPr>
          <p:cNvPr id="2050" name="Picture 2" descr="Icono De TPV En Estilo Negro Aislado Sobre Fondo Blanco. Ilustración De  Vector De Símbolo De Comercio Electrónico. Ilustraciones svg, vectoriales,  clip art vectorizado libre de derechos. Image 67486248">
            <a:extLst>
              <a:ext uri="{FF2B5EF4-FFF2-40B4-BE49-F238E27FC236}">
                <a16:creationId xmlns:a16="http://schemas.microsoft.com/office/drawing/2014/main" id="{C3820BFA-CA24-3FD2-2B15-07AD6540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731700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4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ogistic Transport Company Profile by Slidesgo">
  <a:themeElements>
    <a:clrScheme name="Simple Light">
      <a:dk1>
        <a:srgbClr val="CC0000"/>
      </a:dk1>
      <a:lt1>
        <a:srgbClr val="161616"/>
      </a:lt1>
      <a:dk2>
        <a:srgbClr val="F3F3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550197E15A354DB1886C7DBE62E5A3" ma:contentTypeVersion="5" ma:contentTypeDescription="Crear nuevo documento." ma:contentTypeScope="" ma:versionID="44be81343eb50bcbeee25b15202db09f">
  <xsd:schema xmlns:xsd="http://www.w3.org/2001/XMLSchema" xmlns:xs="http://www.w3.org/2001/XMLSchema" xmlns:p="http://schemas.microsoft.com/office/2006/metadata/properties" xmlns:ns3="de280148-da7b-4831-b890-5a51c3cfd433" targetNamespace="http://schemas.microsoft.com/office/2006/metadata/properties" ma:root="true" ma:fieldsID="42269d83c5f294df28d83f7ef7ee190a" ns3:_="">
    <xsd:import namespace="de280148-da7b-4831-b890-5a51c3cfd43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280148-da7b-4831-b890-5a51c3cfd43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226354-B3B3-472B-B4E4-111CE0D844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280148-da7b-4831-b890-5a51c3cfd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6DDF2D-11D1-48FD-BFB0-3D59682A52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9D065A-02FE-4451-863C-A0321463C435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de280148-da7b-4831-b890-5a51c3cfd433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8381</TotalTime>
  <Words>1759</Words>
  <Application>Microsoft Office PowerPoint</Application>
  <PresentationFormat>Presentación en pantalla (16:9)</PresentationFormat>
  <Paragraphs>341</Paragraphs>
  <Slides>30</Slides>
  <Notes>30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Kanit SemiBold</vt:lpstr>
      <vt:lpstr>Work Sans</vt:lpstr>
      <vt:lpstr>Arial</vt:lpstr>
      <vt:lpstr>Kanit</vt:lpstr>
      <vt:lpstr>Kartika</vt:lpstr>
      <vt:lpstr>Logistic Transport Company Profile by Slidesgo</vt:lpstr>
      <vt:lpstr>Presentación de PowerPoint</vt:lpstr>
      <vt:lpstr>GASTROSTOCK</vt:lpstr>
      <vt:lpstr>Presentación de PowerPoint</vt:lpstr>
      <vt:lpstr>Presentación de PowerPoint</vt:lpstr>
      <vt:lpstr>Presentación de PowerPoint</vt:lpstr>
      <vt:lpstr>147 k bares DIGITALIZADOS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FREEMIUM</vt:lpstr>
      <vt:lpstr>FREEMIUM</vt:lpstr>
      <vt:lpstr>FREEMIUM</vt:lpstr>
      <vt:lpstr>FREEMIUM</vt:lpstr>
      <vt:lpstr>FREEMIUM</vt:lpstr>
      <vt:lpstr>FREEMIUM</vt:lpstr>
      <vt:lpstr>FREEMIUM</vt:lpstr>
      <vt:lpstr>FREEMIUM</vt:lpstr>
      <vt:lpstr>EQUIPO</vt:lpstr>
      <vt:lpstr>Presentación de PowerPoint</vt:lpstr>
      <vt:lpstr>5%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Alonso Portillo Sánchez</dc:creator>
  <cp:lastModifiedBy>ALONSO PORTILLO SANCHEZ</cp:lastModifiedBy>
  <cp:revision>101</cp:revision>
  <dcterms:modified xsi:type="dcterms:W3CDTF">2025-05-01T21:13:28Z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0x0101000E550197E15A354DB1886C7DBE62E5A3</vt:lpwstr>
  </property>
</Properties>
</file>